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</p:sldMasterIdLst>
  <p:notesMasterIdLst>
    <p:notesMasterId r:id="rId37"/>
  </p:notesMasterIdLst>
  <p:sldIdLst>
    <p:sldId id="480" r:id="rId2"/>
    <p:sldId id="474" r:id="rId3"/>
    <p:sldId id="475" r:id="rId4"/>
    <p:sldId id="476" r:id="rId5"/>
    <p:sldId id="477" r:id="rId6"/>
    <p:sldId id="478" r:id="rId7"/>
    <p:sldId id="479" r:id="rId8"/>
    <p:sldId id="257" r:id="rId9"/>
    <p:sldId id="447" r:id="rId10"/>
    <p:sldId id="369" r:id="rId11"/>
    <p:sldId id="448" r:id="rId12"/>
    <p:sldId id="372" r:id="rId13"/>
    <p:sldId id="446" r:id="rId14"/>
    <p:sldId id="445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7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5" autoAdjust="0"/>
    <p:restoredTop sz="92040" autoAdjust="0"/>
  </p:normalViewPr>
  <p:slideViewPr>
    <p:cSldViewPr snapToGrid="0" snapToObjects="1">
      <p:cViewPr>
        <p:scale>
          <a:sx n="100" d="100"/>
          <a:sy n="100" d="100"/>
        </p:scale>
        <p:origin x="240" y="2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9DA39-2DBE-4FF1-A410-94986644C6A9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75B5A-3040-4CFF-8A40-A5DAA6D1A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0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75B5A-3040-4CFF-8A40-A5DAA6D1A11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3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75B5A-3040-4CFF-8A40-A5DAA6D1A11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3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75B5A-3040-4CFF-8A40-A5DAA6D1A11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0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7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0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2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2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1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5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2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6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6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0" y="832100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0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deinfo@gauteng.gov.z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deadmission.gov.z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  <p:pic>
        <p:nvPicPr>
          <p:cNvPr id="13316" name="Picture 4" descr="Powerpoint template (gpg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" y="892179"/>
            <a:ext cx="2889739" cy="1730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731122" y="892179"/>
            <a:ext cx="3412880" cy="1730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89740" y="892179"/>
            <a:ext cx="2841381" cy="17303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0" name="Title 1"/>
          <p:cNvSpPr txBox="1">
            <a:spLocks/>
          </p:cNvSpPr>
          <p:nvPr/>
        </p:nvSpPr>
        <p:spPr bwMode="auto">
          <a:xfrm>
            <a:off x="260107" y="2622553"/>
            <a:ext cx="8677779" cy="326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FFFFFF"/>
                </a:solidFill>
              </a:rPr>
              <a:t>ADMISSIONS ONLINE APPLICATION SYSTEM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FFFFFF"/>
                </a:solidFill>
              </a:rPr>
              <a:t>MEDIATION PRESENTATION 2017 for 2018 LEARNER INTAKE                                                                  </a:t>
            </a:r>
            <a:r>
              <a:rPr lang="en-GB" altLang="en-US" sz="4400" b="1" dirty="0">
                <a:solidFill>
                  <a:srgbClr val="FFFFFF"/>
                </a:solidFill>
              </a:rPr>
              <a:t/>
            </a:r>
            <a:br>
              <a:rPr lang="en-GB" altLang="en-US" sz="4400" b="1" dirty="0">
                <a:solidFill>
                  <a:srgbClr val="FFFFFF"/>
                </a:solidFill>
              </a:rPr>
            </a:br>
            <a:r>
              <a:rPr lang="en-GB" altLang="en-US" sz="4400" b="1" dirty="0">
                <a:solidFill>
                  <a:srgbClr val="FFFFFF"/>
                </a:solidFill>
              </a:rPr>
              <a:t> </a:t>
            </a:r>
            <a:endParaRPr lang="en-US" alt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480" y="832100"/>
            <a:ext cx="8013659" cy="4270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TERMS AND CONDITIONS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59" y="5898376"/>
            <a:ext cx="9020841" cy="877848"/>
          </a:xfrm>
        </p:spPr>
        <p:txBody>
          <a:bodyPr>
            <a:normAutofit/>
          </a:bodyPr>
          <a:lstStyle/>
          <a:p>
            <a:r>
              <a:rPr lang="en-ZA" sz="1800" dirty="0" smtClean="0">
                <a:latin typeface="Arial"/>
                <a:cs typeface="Arial"/>
              </a:rPr>
              <a:t>Please take the time to read and understand the Terms and Conditions, once you are done, click on </a:t>
            </a:r>
            <a:r>
              <a:rPr lang="en-ZA" sz="1800" b="1" dirty="0" smtClean="0">
                <a:latin typeface="Arial"/>
                <a:cs typeface="Arial"/>
              </a:rPr>
              <a:t>continue to apply</a:t>
            </a:r>
            <a:endParaRPr lang="en-GB" sz="1800" dirty="0" smtClean="0">
              <a:latin typeface="Arial"/>
              <a:cs typeface="Arial"/>
            </a:endParaRPr>
          </a:p>
        </p:txBody>
      </p:sp>
      <p:pic>
        <p:nvPicPr>
          <p:cNvPr id="5" name="Picture 4" descr="Terms_and_Conditions.png"/>
          <p:cNvPicPr>
            <a:picLocks noChangeAspect="1"/>
          </p:cNvPicPr>
          <p:nvPr/>
        </p:nvPicPr>
        <p:blipFill>
          <a:blip r:embed="rId2"/>
          <a:srcRect t="21510" r="10551" b="-1792"/>
          <a:stretch>
            <a:fillRect/>
          </a:stretch>
        </p:blipFill>
        <p:spPr>
          <a:xfrm>
            <a:off x="-158782" y="1344196"/>
            <a:ext cx="9020841" cy="45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81" y="816475"/>
            <a:ext cx="8013659" cy="42700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STEP 1 – </a:t>
            </a:r>
            <a:r>
              <a:rPr lang="en-ZA" sz="2800" b="1" dirty="0" smtClean="0"/>
              <a:t>ENTER PARENT DETAILS</a:t>
            </a:r>
            <a:endParaRPr lang="en-Z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62" y="5693015"/>
            <a:ext cx="9122438" cy="1031635"/>
          </a:xfrm>
        </p:spPr>
        <p:txBody>
          <a:bodyPr>
            <a:noAutofit/>
          </a:bodyPr>
          <a:lstStyle/>
          <a:p>
            <a:r>
              <a:rPr lang="en-ZA" sz="1200" dirty="0" smtClean="0">
                <a:latin typeface="Arial"/>
                <a:cs typeface="Arial"/>
              </a:rPr>
              <a:t>Create a username and password, which you will easily remember. The password must have 8 characters which for example, includes amongst others, letters, numbers and a special character. Example,P@ss2018.</a:t>
            </a:r>
            <a:endParaRPr lang="en-GB" sz="1200" dirty="0" smtClean="0">
              <a:latin typeface="Arial"/>
              <a:cs typeface="Arial"/>
            </a:endParaRPr>
          </a:p>
          <a:p>
            <a:r>
              <a:rPr lang="en-ZA" sz="1200" b="1" dirty="0" smtClean="0">
                <a:latin typeface="Arial"/>
                <a:cs typeface="Arial"/>
              </a:rPr>
              <a:t>Check the box to accept the Terms and </a:t>
            </a:r>
            <a:r>
              <a:rPr lang="en-ZA" sz="1200" b="1" dirty="0">
                <a:latin typeface="Arial"/>
                <a:cs typeface="Arial"/>
              </a:rPr>
              <a:t>C</a:t>
            </a:r>
            <a:r>
              <a:rPr lang="en-ZA" sz="1200" b="1" dirty="0" smtClean="0">
                <a:latin typeface="Arial"/>
                <a:cs typeface="Arial"/>
              </a:rPr>
              <a:t>onditions</a:t>
            </a:r>
            <a:r>
              <a:rPr lang="en-ZA" sz="1200" dirty="0" smtClean="0">
                <a:latin typeface="Arial"/>
                <a:cs typeface="Arial"/>
              </a:rPr>
              <a:t>. Submit parent/guardian information. </a:t>
            </a:r>
            <a:endParaRPr lang="en-GB" sz="1200" dirty="0" smtClean="0">
              <a:latin typeface="Arial"/>
              <a:cs typeface="Arial"/>
            </a:endParaRPr>
          </a:p>
          <a:p>
            <a:r>
              <a:rPr lang="en-ZA" sz="1200" dirty="0" smtClean="0">
                <a:latin typeface="Arial"/>
                <a:cs typeface="Arial"/>
              </a:rPr>
              <a:t>Look out for an SMS which </a:t>
            </a:r>
            <a:r>
              <a:rPr lang="en-ZA" sz="1300" dirty="0" smtClean="0">
                <a:latin typeface="Arial"/>
                <a:cs typeface="Arial"/>
              </a:rPr>
              <a:t>will</a:t>
            </a:r>
            <a:r>
              <a:rPr lang="en-ZA" sz="1200" dirty="0" smtClean="0">
                <a:latin typeface="Arial"/>
                <a:cs typeface="Arial"/>
              </a:rPr>
              <a:t> be sent to you indicating the login username and password.</a:t>
            </a:r>
            <a:endParaRPr lang="en-GB" sz="1200" dirty="0" smtClean="0">
              <a:latin typeface="Arial"/>
              <a:cs typeface="Arial"/>
            </a:endParaRPr>
          </a:p>
        </p:txBody>
      </p:sp>
      <p:pic>
        <p:nvPicPr>
          <p:cNvPr id="7" name="Picture 6" descr="Step1.png"/>
          <p:cNvPicPr>
            <a:picLocks noChangeAspect="1"/>
          </p:cNvPicPr>
          <p:nvPr/>
        </p:nvPicPr>
        <p:blipFill>
          <a:blip r:embed="rId3"/>
          <a:srcRect l="1806" r="24167" b="6773"/>
          <a:stretch>
            <a:fillRect/>
          </a:stretch>
        </p:blipFill>
        <p:spPr>
          <a:xfrm>
            <a:off x="1007181" y="1292436"/>
            <a:ext cx="6396920" cy="439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4252" y="3307782"/>
            <a:ext cx="2988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ZA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Verdana"/>
                <a:cs typeface="Verdana"/>
              </a:rPr>
              <a:t>Step 3 will remain red to allow parents to process </a:t>
            </a:r>
            <a:r>
              <a:rPr lang="en-US" sz="1400" dirty="0" smtClean="0">
                <a:latin typeface="Verdana"/>
                <a:cs typeface="Verdana"/>
              </a:rPr>
              <a:t>multiple applications.</a:t>
            </a:r>
            <a:endParaRPr lang="en-ZA" sz="1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ZA" sz="1400" dirty="0" smtClean="0">
                <a:latin typeface="Arial"/>
                <a:cs typeface="Arial"/>
              </a:rPr>
              <a:t>The required fields are the ID/passport number, names and surname, gender, cellphone, and home address. The parent or guardian’s </a:t>
            </a:r>
            <a:r>
              <a:rPr lang="en-ZA" sz="1400" b="1" dirty="0" smtClean="0">
                <a:latin typeface="Arial"/>
                <a:cs typeface="Arial"/>
              </a:rPr>
              <a:t>cellphone number  </a:t>
            </a:r>
            <a:r>
              <a:rPr lang="en-ZA" sz="1400" dirty="0" smtClean="0">
                <a:latin typeface="Arial"/>
                <a:cs typeface="Arial"/>
              </a:rPr>
              <a:t>will be used to communicate the progress of the application and for </a:t>
            </a:r>
            <a:r>
              <a:rPr lang="en-ZA" sz="1400" b="1" dirty="0" smtClean="0">
                <a:latin typeface="Arial"/>
                <a:cs typeface="Arial"/>
              </a:rPr>
              <a:t>regular updates</a:t>
            </a:r>
            <a:r>
              <a:rPr lang="en-ZA" sz="1400" dirty="0" smtClean="0">
                <a:latin typeface="Arial"/>
                <a:cs typeface="Arial"/>
              </a:rPr>
              <a:t>.</a:t>
            </a:r>
            <a:endParaRPr lang="en-GB" sz="1400" dirty="0" smtClean="0">
              <a:latin typeface="Arial"/>
              <a:cs typeface="Arial"/>
            </a:endParaRP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2" y="1566208"/>
            <a:ext cx="29248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Verdana"/>
                <a:cs typeface="Verdana"/>
              </a:rPr>
              <a:t>There are three steps to complete when applying for admissions 2018. The step bar will turn </a:t>
            </a:r>
            <a:r>
              <a:rPr lang="en-ZA" sz="1400" b="1" dirty="0" smtClean="0">
                <a:solidFill>
                  <a:srgbClr val="008000"/>
                </a:solidFill>
                <a:latin typeface="Verdana"/>
                <a:cs typeface="Verdana"/>
              </a:rPr>
              <a:t>green</a:t>
            </a:r>
            <a:r>
              <a:rPr lang="en-ZA" sz="1400" b="1" dirty="0" smtClean="0">
                <a:latin typeface="Verdana"/>
                <a:cs typeface="Verdana"/>
              </a:rPr>
              <a:t> to indicate the completion of that step, </a:t>
            </a:r>
            <a:r>
              <a:rPr lang="en-ZA" sz="1400" b="1" dirty="0" smtClean="0">
                <a:solidFill>
                  <a:srgbClr val="FF6600"/>
                </a:solidFill>
                <a:latin typeface="Verdana"/>
                <a:cs typeface="Verdana"/>
              </a:rPr>
              <a:t>orange </a:t>
            </a:r>
            <a:r>
              <a:rPr lang="en-ZA" sz="1400" b="1" dirty="0" smtClean="0">
                <a:latin typeface="Verdana"/>
                <a:cs typeface="Verdana"/>
              </a:rPr>
              <a:t>when busy </a:t>
            </a:r>
            <a:r>
              <a:rPr lang="en-ZA" sz="1200" b="1" dirty="0" smtClean="0">
                <a:latin typeface="Verdana"/>
                <a:cs typeface="Verdana"/>
              </a:rPr>
              <a:t>with</a:t>
            </a:r>
            <a:r>
              <a:rPr lang="en-ZA" sz="1400" b="1" dirty="0" smtClean="0">
                <a:latin typeface="Verdana"/>
                <a:cs typeface="Verdana"/>
              </a:rPr>
              <a:t> it and remain </a:t>
            </a:r>
            <a:r>
              <a:rPr lang="en-ZA" sz="1400" b="1" dirty="0" smtClean="0">
                <a:solidFill>
                  <a:srgbClr val="FF0000"/>
                </a:solidFill>
                <a:latin typeface="Verdana"/>
                <a:cs typeface="Verdana"/>
              </a:rPr>
              <a:t>red</a:t>
            </a:r>
            <a:r>
              <a:rPr lang="en-ZA" sz="1400" b="1" dirty="0" smtClean="0">
                <a:latin typeface="Verdana"/>
                <a:cs typeface="Verdana"/>
              </a:rPr>
              <a:t> when incomplete.</a:t>
            </a:r>
            <a:endParaRPr lang="en-GB" sz="1400" b="1" dirty="0" smtClean="0">
              <a:latin typeface="Verdana"/>
              <a:cs typeface="Verdana"/>
            </a:endParaRPr>
          </a:p>
          <a:p>
            <a:endParaRPr lang="en-US" sz="1400" b="1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0" y="2514600"/>
            <a:ext cx="2552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ZA" sz="1400" dirty="0" smtClean="0">
                <a:latin typeface="Arial"/>
                <a:cs typeface="Arial"/>
              </a:rPr>
              <a:t> You are now required to </a:t>
            </a:r>
            <a:r>
              <a:rPr lang="en-ZA" sz="1400" b="1" dirty="0" smtClean="0">
                <a:latin typeface="Arial"/>
                <a:cs typeface="Arial"/>
              </a:rPr>
              <a:t>enter parent/ guardian information</a:t>
            </a:r>
            <a:endParaRPr lang="en-ZA" sz="1400" dirty="0" smtClean="0">
              <a:latin typeface="Arial"/>
              <a:cs typeface="Arial"/>
            </a:endParaRPr>
          </a:p>
          <a:p>
            <a:endParaRPr lang="en-GB" sz="1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ZA" sz="1400" dirty="0" smtClean="0">
                <a:latin typeface="Arial"/>
                <a:cs typeface="Arial"/>
              </a:rPr>
              <a:t> Specify whether you are South African or non South African Citizen by clicking the relevant selection</a:t>
            </a:r>
          </a:p>
          <a:p>
            <a:endParaRPr lang="en-US" sz="1400" dirty="0"/>
          </a:p>
        </p:txBody>
      </p:sp>
      <p:sp>
        <p:nvSpPr>
          <p:cNvPr id="9" name="Left Arrow 8"/>
          <p:cNvSpPr/>
          <p:nvPr/>
        </p:nvSpPr>
        <p:spPr>
          <a:xfrm>
            <a:off x="7658100" y="1322600"/>
            <a:ext cx="723900" cy="33680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/>
              <a:t>Step 2 – Enter Learner Information</a:t>
            </a:r>
            <a:endParaRPr lang="en-US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066" y="1412384"/>
            <a:ext cx="5227773" cy="52553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EnterLearnerDeatils_.png"/>
          <p:cNvPicPr>
            <a:picLocks noChangeAspect="1"/>
          </p:cNvPicPr>
          <p:nvPr/>
        </p:nvPicPr>
        <p:blipFill>
          <a:blip r:embed="rId2"/>
          <a:srcRect t="4568" r="15556" b="4568"/>
          <a:stretch>
            <a:fillRect/>
          </a:stretch>
        </p:blipFill>
        <p:spPr>
          <a:xfrm>
            <a:off x="749300" y="1320800"/>
            <a:ext cx="7721600" cy="467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8261" y="5975269"/>
            <a:ext cx="88557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ZA" sz="1400" dirty="0" smtClean="0">
                <a:latin typeface="Arial"/>
                <a:cs typeface="Arial"/>
              </a:rPr>
              <a:t> Select the gender and the primary language spoken at home</a:t>
            </a:r>
            <a:endParaRPr lang="en-GB" sz="1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ZA" sz="1400" dirty="0" smtClean="0">
                <a:latin typeface="Arial"/>
                <a:cs typeface="Arial"/>
              </a:rPr>
              <a:t> Select the race, current Grade (</a:t>
            </a:r>
            <a:r>
              <a:rPr lang="en-ZA" sz="1400" dirty="0" smtClean="0">
                <a:latin typeface="Arial"/>
                <a:cs typeface="Arial"/>
              </a:rPr>
              <a:t>Pre- </a:t>
            </a:r>
            <a:r>
              <a:rPr lang="en-ZA" sz="1400" dirty="0" smtClean="0">
                <a:latin typeface="Arial"/>
                <a:cs typeface="Arial"/>
              </a:rPr>
              <a:t>G</a:t>
            </a:r>
            <a:r>
              <a:rPr lang="en-ZA" sz="1400" dirty="0" smtClean="0">
                <a:latin typeface="Arial"/>
                <a:cs typeface="Arial"/>
              </a:rPr>
              <a:t>rade 1(Grade R) </a:t>
            </a:r>
            <a:r>
              <a:rPr lang="en-ZA" sz="1400" dirty="0" smtClean="0">
                <a:latin typeface="Arial"/>
                <a:cs typeface="Arial"/>
              </a:rPr>
              <a:t>or Grade7) and school of the learner.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00" y="1943100"/>
            <a:ext cx="18669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Verdana"/>
                <a:cs typeface="Verdana"/>
              </a:rPr>
              <a:t>NB! The information you submit in each step, will be saved should you be logged off or unable to continue; you will be able to begin where you left off.</a:t>
            </a:r>
            <a:endParaRPr lang="en-US" sz="1400" b="1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761" y="3505200"/>
            <a:ext cx="2912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ZA" sz="1400" dirty="0" smtClean="0">
                <a:latin typeface="Arial"/>
                <a:cs typeface="Arial"/>
              </a:rPr>
              <a:t> Enter the ID or passport number of the learner</a:t>
            </a:r>
            <a:endParaRPr lang="en-GB" sz="1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ZA" sz="1400" dirty="0" smtClean="0">
                <a:latin typeface="Arial"/>
                <a:cs typeface="Arial"/>
              </a:rPr>
              <a:t> The date of birth will automatically populate based on the correct ID number provided.</a:t>
            </a:r>
            <a:endParaRPr lang="en-GB" sz="1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ZA" sz="1400" dirty="0" smtClean="0">
                <a:latin typeface="Arial"/>
                <a:cs typeface="Arial"/>
              </a:rPr>
              <a:t> Enter the learner’s names and surname</a:t>
            </a:r>
            <a:endParaRPr lang="en-GB" sz="1400" dirty="0" smtClean="0">
              <a:latin typeface="Arial"/>
              <a:cs typeface="Arial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0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ENTER LEARNER DETAILS</a:t>
            </a:r>
            <a:endParaRPr lang="en-ZA" b="1" dirty="0"/>
          </a:p>
        </p:txBody>
      </p:sp>
      <p:pic>
        <p:nvPicPr>
          <p:cNvPr id="4" name="Picture 3" descr="EnterLearnerDeatils_.png"/>
          <p:cNvPicPr>
            <a:picLocks noChangeAspect="1"/>
          </p:cNvPicPr>
          <p:nvPr/>
        </p:nvPicPr>
        <p:blipFill>
          <a:blip r:embed="rId2"/>
          <a:srcRect t="4568" r="15556" b="4568"/>
          <a:stretch>
            <a:fillRect/>
          </a:stretch>
        </p:blipFill>
        <p:spPr>
          <a:xfrm>
            <a:off x="749300" y="1320800"/>
            <a:ext cx="7721600" cy="467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63" y="5916652"/>
            <a:ext cx="8995437" cy="979448"/>
          </a:xfrm>
        </p:spPr>
        <p:txBody>
          <a:bodyPr>
            <a:noAutofit/>
          </a:bodyPr>
          <a:lstStyle/>
          <a:p>
            <a:r>
              <a:rPr lang="en-ZA" sz="1400" dirty="0" smtClean="0">
                <a:latin typeface="Arial"/>
                <a:cs typeface="Arial"/>
              </a:rPr>
              <a:t>If you are applying for </a:t>
            </a:r>
            <a:r>
              <a:rPr lang="en-ZA" sz="1400" dirty="0">
                <a:latin typeface="Arial"/>
                <a:cs typeface="Arial"/>
              </a:rPr>
              <a:t>G</a:t>
            </a:r>
            <a:r>
              <a:rPr lang="en-ZA" sz="1400" dirty="0" smtClean="0">
                <a:latin typeface="Arial"/>
                <a:cs typeface="Arial"/>
              </a:rPr>
              <a:t>rade 8, it is mandatory to enter the current school of the learner.</a:t>
            </a:r>
            <a:endParaRPr lang="en-GB" sz="1400" dirty="0" smtClean="0">
              <a:latin typeface="Arial"/>
              <a:cs typeface="Arial"/>
            </a:endParaRPr>
          </a:p>
          <a:p>
            <a:r>
              <a:rPr lang="en-ZA" sz="1400" b="1" dirty="0" smtClean="0">
                <a:latin typeface="Arial"/>
                <a:cs typeface="Arial"/>
              </a:rPr>
              <a:t>Ensure that the information supplied is correct. Click on “Submit </a:t>
            </a:r>
            <a:r>
              <a:rPr lang="en-ZA" sz="1400" b="1" dirty="0">
                <a:latin typeface="Arial"/>
                <a:cs typeface="Arial"/>
              </a:rPr>
              <a:t>L</a:t>
            </a:r>
            <a:r>
              <a:rPr lang="en-ZA" sz="1400" b="1" dirty="0" smtClean="0">
                <a:latin typeface="Arial"/>
                <a:cs typeface="Arial"/>
              </a:rPr>
              <a:t>earner Details’</a:t>
            </a:r>
            <a:r>
              <a:rPr lang="en-ZA" sz="1400" dirty="0" smtClean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5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STEP 3 – SELECTING A SCHOOL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1" y="5455219"/>
            <a:ext cx="6934199" cy="1123381"/>
          </a:xfrm>
        </p:spPr>
        <p:txBody>
          <a:bodyPr>
            <a:noAutofit/>
          </a:bodyPr>
          <a:lstStyle/>
          <a:p>
            <a:r>
              <a:rPr lang="en-ZA" sz="1500" dirty="0" smtClean="0">
                <a:latin typeface="Arial"/>
                <a:cs typeface="Arial"/>
              </a:rPr>
              <a:t>Select the </a:t>
            </a:r>
            <a:r>
              <a:rPr lang="en-ZA" sz="1500" b="1" dirty="0">
                <a:latin typeface="Arial"/>
                <a:cs typeface="Arial"/>
              </a:rPr>
              <a:t>L</a:t>
            </a:r>
            <a:r>
              <a:rPr lang="en-ZA" sz="1500" b="1" dirty="0" smtClean="0">
                <a:latin typeface="Arial"/>
                <a:cs typeface="Arial"/>
              </a:rPr>
              <a:t>earner</a:t>
            </a:r>
            <a:r>
              <a:rPr lang="en-GB" sz="1500" dirty="0" smtClean="0">
                <a:latin typeface="Arial"/>
                <a:cs typeface="Arial"/>
              </a:rPr>
              <a:t>, </a:t>
            </a:r>
            <a:r>
              <a:rPr lang="en-ZA" sz="1500" dirty="0" smtClean="0">
                <a:latin typeface="Arial"/>
                <a:cs typeface="Arial"/>
              </a:rPr>
              <a:t>select the </a:t>
            </a:r>
            <a:r>
              <a:rPr lang="en-ZA" sz="1500" b="1" dirty="0" smtClean="0">
                <a:latin typeface="Arial"/>
                <a:cs typeface="Arial"/>
              </a:rPr>
              <a:t>Grade</a:t>
            </a:r>
            <a:endParaRPr lang="en-GB" sz="1500" b="1" dirty="0" smtClean="0">
              <a:latin typeface="Arial"/>
              <a:cs typeface="Arial"/>
            </a:endParaRPr>
          </a:p>
          <a:p>
            <a:r>
              <a:rPr lang="en-ZA" sz="1500" dirty="0" smtClean="0">
                <a:latin typeface="Arial"/>
                <a:cs typeface="Arial"/>
              </a:rPr>
              <a:t>Select the </a:t>
            </a:r>
            <a:r>
              <a:rPr lang="en-ZA" sz="1500" b="1" dirty="0">
                <a:latin typeface="Arial"/>
                <a:cs typeface="Arial"/>
              </a:rPr>
              <a:t>A</a:t>
            </a:r>
            <a:r>
              <a:rPr lang="en-ZA" sz="1500" b="1" dirty="0" smtClean="0">
                <a:latin typeface="Arial"/>
                <a:cs typeface="Arial"/>
              </a:rPr>
              <a:t>pplication </a:t>
            </a:r>
            <a:r>
              <a:rPr lang="en-ZA" sz="1500" b="1" dirty="0">
                <a:latin typeface="Arial"/>
                <a:cs typeface="Arial"/>
              </a:rPr>
              <a:t>O</a:t>
            </a:r>
            <a:r>
              <a:rPr lang="en-ZA" sz="1500" b="1" dirty="0" smtClean="0">
                <a:latin typeface="Arial"/>
                <a:cs typeface="Arial"/>
              </a:rPr>
              <a:t>ption</a:t>
            </a:r>
            <a:r>
              <a:rPr lang="en-ZA" sz="1500" dirty="0" smtClean="0">
                <a:latin typeface="Arial"/>
                <a:cs typeface="Arial"/>
              </a:rPr>
              <a:t> (either home or work address)</a:t>
            </a:r>
            <a:endParaRPr lang="en-GB" sz="1500" dirty="0" smtClean="0">
              <a:latin typeface="Arial"/>
              <a:cs typeface="Arial"/>
            </a:endParaRPr>
          </a:p>
          <a:p>
            <a:r>
              <a:rPr lang="en-ZA" sz="1500" dirty="0" smtClean="0">
                <a:latin typeface="Arial"/>
                <a:cs typeface="Arial"/>
              </a:rPr>
              <a:t>Select the </a:t>
            </a:r>
            <a:r>
              <a:rPr lang="en-ZA" sz="1500" b="1" dirty="0">
                <a:latin typeface="Arial"/>
                <a:cs typeface="Arial"/>
              </a:rPr>
              <a:t>S</a:t>
            </a:r>
            <a:r>
              <a:rPr lang="en-ZA" sz="1500" b="1" dirty="0" smtClean="0">
                <a:latin typeface="Arial"/>
                <a:cs typeface="Arial"/>
              </a:rPr>
              <a:t>chool</a:t>
            </a:r>
            <a:endParaRPr lang="en-GB" sz="1500" b="1" dirty="0" smtClean="0">
              <a:latin typeface="Arial"/>
              <a:cs typeface="Arial"/>
            </a:endParaRPr>
          </a:p>
          <a:p>
            <a:r>
              <a:rPr lang="en-ZA" sz="1500" dirty="0" smtClean="0">
                <a:latin typeface="Arial"/>
                <a:cs typeface="Arial"/>
              </a:rPr>
              <a:t>Click on </a:t>
            </a:r>
            <a:r>
              <a:rPr lang="en-ZA" sz="1500" b="1" dirty="0" smtClean="0">
                <a:latin typeface="Arial"/>
                <a:cs typeface="Arial"/>
              </a:rPr>
              <a:t>Apply</a:t>
            </a:r>
            <a:endParaRPr lang="en-US" sz="1500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Picture 3" descr="Step3Apply.png"/>
          <p:cNvPicPr>
            <a:picLocks noChangeAspect="1"/>
          </p:cNvPicPr>
          <p:nvPr/>
        </p:nvPicPr>
        <p:blipFill>
          <a:blip r:embed="rId2"/>
          <a:srcRect r="7639" b="20035"/>
          <a:stretch>
            <a:fillRect/>
          </a:stretch>
        </p:blipFill>
        <p:spPr>
          <a:xfrm>
            <a:off x="575339" y="1259101"/>
            <a:ext cx="8445500" cy="41129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3933825" y="1870075"/>
            <a:ext cx="717550" cy="254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297201"/>
            <a:ext cx="35433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00" b="1" dirty="0" smtClean="0">
                <a:latin typeface="Verdana"/>
                <a:cs typeface="Verdana"/>
              </a:rPr>
              <a:t>The colour bar has changed to </a:t>
            </a:r>
            <a:r>
              <a:rPr lang="en-ZA" sz="1300" b="1" dirty="0" smtClean="0">
                <a:solidFill>
                  <a:srgbClr val="008000"/>
                </a:solidFill>
                <a:latin typeface="Verdana"/>
                <a:cs typeface="Verdana"/>
              </a:rPr>
              <a:t>green</a:t>
            </a:r>
            <a:r>
              <a:rPr lang="en-ZA" sz="1300" b="1" dirty="0" smtClean="0">
                <a:latin typeface="Verdana"/>
                <a:cs typeface="Verdana"/>
              </a:rPr>
              <a:t>, indicating the completion of step two. </a:t>
            </a:r>
            <a:endParaRPr lang="en-GB" sz="1300" b="1" dirty="0" smtClean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00" y="2933700"/>
            <a:ext cx="21247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latin typeface="Verdana"/>
                <a:cs typeface="Verdana"/>
              </a:rPr>
              <a:t>We have completed the personal information section and now move to the </a:t>
            </a:r>
            <a:r>
              <a:rPr lang="en-ZA" sz="1400" b="1" dirty="0" smtClean="0">
                <a:latin typeface="Verdana"/>
                <a:cs typeface="Verdana"/>
              </a:rPr>
              <a:t>school selection process</a:t>
            </a:r>
            <a:r>
              <a:rPr lang="en-ZA" sz="1400" dirty="0" smtClean="0">
                <a:latin typeface="Verdana"/>
                <a:cs typeface="Verdana"/>
              </a:rPr>
              <a:t>.</a:t>
            </a:r>
            <a:endParaRPr lang="en-GB" sz="1400" dirty="0" smtClean="0">
              <a:latin typeface="Verdana"/>
              <a:cs typeface="Verdana"/>
            </a:endParaRPr>
          </a:p>
          <a:p>
            <a:r>
              <a:rPr lang="en-ZA" sz="1400" dirty="0" smtClean="0">
                <a:latin typeface="Verdana"/>
                <a:cs typeface="Verdana"/>
              </a:rPr>
              <a:t>A notification will appear advising to first use the home or work address when applying to ensure that all applications have a Waiting </a:t>
            </a:r>
            <a:r>
              <a:rPr lang="en-ZA" sz="1400" dirty="0">
                <a:latin typeface="Verdana"/>
                <a:cs typeface="Verdana"/>
              </a:rPr>
              <a:t>L</a:t>
            </a:r>
            <a:r>
              <a:rPr lang="en-ZA" sz="1400" dirty="0" smtClean="0">
                <a:latin typeface="Verdana"/>
                <a:cs typeface="Verdana"/>
              </a:rPr>
              <a:t>ist A number. Sibling to come next. Click </a:t>
            </a:r>
            <a:r>
              <a:rPr lang="en-ZA" sz="1400" b="1" dirty="0" smtClean="0">
                <a:latin typeface="Verdana"/>
                <a:cs typeface="Verdana"/>
              </a:rPr>
              <a:t>okay.</a:t>
            </a:r>
            <a:endParaRPr lang="en-GB" sz="1400" dirty="0" smtClean="0">
              <a:latin typeface="Verdana"/>
              <a:cs typeface="Verdana"/>
            </a:endParaRPr>
          </a:p>
          <a:p>
            <a:endParaRPr lang="en-US" sz="1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00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STEP 3 – SELECTING A SCHOOL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4" y="5649952"/>
            <a:ext cx="9122436" cy="1208048"/>
          </a:xfrm>
        </p:spPr>
        <p:txBody>
          <a:bodyPr>
            <a:normAutofit fontScale="92500" lnSpcReduction="10000"/>
          </a:bodyPr>
          <a:lstStyle/>
          <a:p>
            <a:r>
              <a:rPr lang="en-ZA" sz="1300" dirty="0" smtClean="0">
                <a:latin typeface="Arial"/>
                <a:cs typeface="Arial"/>
              </a:rPr>
              <a:t> You have successfully applied for a school. Take note of your </a:t>
            </a:r>
            <a:r>
              <a:rPr lang="en-ZA" sz="1300" b="1" dirty="0" smtClean="0">
                <a:latin typeface="Arial"/>
                <a:cs typeface="Arial"/>
              </a:rPr>
              <a:t>Waiting List </a:t>
            </a:r>
            <a:r>
              <a:rPr lang="en-ZA" sz="1300" b="1" dirty="0">
                <a:latin typeface="Arial"/>
                <a:cs typeface="Arial"/>
              </a:rPr>
              <a:t>N</a:t>
            </a:r>
            <a:r>
              <a:rPr lang="en-ZA" sz="1300" b="1" dirty="0" smtClean="0">
                <a:latin typeface="Arial"/>
                <a:cs typeface="Arial"/>
              </a:rPr>
              <a:t>umber</a:t>
            </a:r>
            <a:r>
              <a:rPr lang="en-ZA" sz="1300" dirty="0" smtClean="0">
                <a:latin typeface="Arial"/>
                <a:cs typeface="Arial"/>
              </a:rPr>
              <a:t>, which will be sent to you via </a:t>
            </a:r>
            <a:r>
              <a:rPr lang="en-ZA" sz="1300" dirty="0" err="1" smtClean="0">
                <a:latin typeface="Arial"/>
                <a:cs typeface="Arial"/>
              </a:rPr>
              <a:t>sms</a:t>
            </a:r>
            <a:r>
              <a:rPr lang="en-ZA" sz="1300" dirty="0" smtClean="0">
                <a:latin typeface="Arial"/>
                <a:cs typeface="Arial"/>
              </a:rPr>
              <a:t> as well as the documents that need to be submitted to the school as soon as possible</a:t>
            </a:r>
          </a:p>
          <a:p>
            <a:r>
              <a:rPr lang="en-ZA" sz="1300" dirty="0" smtClean="0">
                <a:latin typeface="Arial"/>
                <a:cs typeface="Arial"/>
              </a:rPr>
              <a:t>Submit all the required documents to the school where you have applied  </a:t>
            </a:r>
            <a:endParaRPr lang="en-GB" sz="1300" dirty="0" smtClean="0">
              <a:latin typeface="Arial"/>
              <a:cs typeface="Arial"/>
            </a:endParaRPr>
          </a:p>
          <a:p>
            <a:r>
              <a:rPr lang="en-ZA" sz="1300" dirty="0" smtClean="0">
                <a:latin typeface="Arial"/>
                <a:cs typeface="Arial"/>
              </a:rPr>
              <a:t>That concludes the admissions 2018 step-by-step guide. Thank you for applying! Should you require further information, please call us on </a:t>
            </a:r>
            <a:r>
              <a:rPr lang="en-ZA" sz="1300" b="1" dirty="0" smtClean="0">
                <a:latin typeface="Arial"/>
                <a:cs typeface="Arial"/>
              </a:rPr>
              <a:t>011 355 0000 </a:t>
            </a:r>
            <a:r>
              <a:rPr lang="en-ZA" sz="1300" dirty="0" smtClean="0">
                <a:latin typeface="Arial"/>
                <a:cs typeface="Arial"/>
              </a:rPr>
              <a:t>or </a:t>
            </a:r>
            <a:r>
              <a:rPr lang="en-ZA" sz="1300" b="1" dirty="0" smtClean="0">
                <a:latin typeface="Arial"/>
                <a:cs typeface="Arial"/>
              </a:rPr>
              <a:t>email to </a:t>
            </a:r>
            <a:r>
              <a:rPr lang="en-ZA" sz="1300" b="1" u="sng" dirty="0" smtClean="0">
                <a:latin typeface="Arial"/>
                <a:cs typeface="Arial"/>
                <a:hlinkClick r:id="rId3"/>
              </a:rPr>
              <a:t>gdeinfo@gauteng.gov.za</a:t>
            </a:r>
            <a:r>
              <a:rPr lang="en-ZA" sz="1300" b="1" dirty="0" smtClean="0">
                <a:latin typeface="Arial"/>
                <a:cs typeface="Arial"/>
              </a:rPr>
              <a:t> </a:t>
            </a:r>
            <a:r>
              <a:rPr lang="en-ZA" sz="1300" dirty="0" smtClean="0">
                <a:latin typeface="Arial"/>
                <a:cs typeface="Arial"/>
              </a:rPr>
              <a:t>or visit your nearest admission centres, which are listed on the </a:t>
            </a:r>
            <a:r>
              <a:rPr lang="en-ZA" sz="1300" b="1" dirty="0" smtClean="0">
                <a:latin typeface="Arial"/>
                <a:cs typeface="Arial"/>
              </a:rPr>
              <a:t>website</a:t>
            </a:r>
            <a:r>
              <a:rPr lang="en-ZA" sz="1300" dirty="0" smtClean="0">
                <a:latin typeface="Arial"/>
                <a:cs typeface="Arial"/>
              </a:rPr>
              <a:t>.</a:t>
            </a:r>
            <a:endParaRPr lang="en-GB" sz="1300" dirty="0" smtClean="0">
              <a:latin typeface="Arial"/>
              <a:cs typeface="Arial"/>
            </a:endParaRPr>
          </a:p>
        </p:txBody>
      </p:sp>
      <p:pic>
        <p:nvPicPr>
          <p:cNvPr id="4" name="Picture 3" descr="ConfimationMessage.png"/>
          <p:cNvPicPr>
            <a:picLocks noChangeAspect="1"/>
          </p:cNvPicPr>
          <p:nvPr/>
        </p:nvPicPr>
        <p:blipFill>
          <a:blip r:embed="rId4"/>
          <a:srcRect r="3889" b="4052"/>
          <a:stretch>
            <a:fillRect/>
          </a:stretch>
        </p:blipFill>
        <p:spPr>
          <a:xfrm>
            <a:off x="50799" y="1314541"/>
            <a:ext cx="9020839" cy="41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MY APPLICATIONS</a:t>
            </a:r>
            <a:endParaRPr lang="en-US" b="1" dirty="0"/>
          </a:p>
        </p:txBody>
      </p:sp>
      <p:pic>
        <p:nvPicPr>
          <p:cNvPr id="4" name="Content Placeholder 3" descr="MyApplications.png"/>
          <p:cNvPicPr>
            <a:picLocks noGrp="1" noChangeAspect="1"/>
          </p:cNvPicPr>
          <p:nvPr>
            <p:ph idx="1"/>
          </p:nvPr>
        </p:nvPicPr>
        <p:blipFill>
          <a:blip r:embed="rId2"/>
          <a:srcRect t="3300" b="5231"/>
          <a:stretch>
            <a:fillRect/>
          </a:stretch>
        </p:blipFill>
        <p:spPr>
          <a:xfrm>
            <a:off x="1007180" y="1333500"/>
            <a:ext cx="8013659" cy="3517900"/>
          </a:xfrm>
        </p:spPr>
      </p:pic>
      <p:sp>
        <p:nvSpPr>
          <p:cNvPr id="5" name="TextBox 4"/>
          <p:cNvSpPr txBox="1"/>
          <p:nvPr/>
        </p:nvSpPr>
        <p:spPr>
          <a:xfrm>
            <a:off x="1007180" y="5010835"/>
            <a:ext cx="76288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500" dirty="0" smtClean="0">
                <a:latin typeface="Arial"/>
                <a:cs typeface="Arial"/>
              </a:rPr>
              <a:t> Select </a:t>
            </a:r>
            <a:r>
              <a:rPr lang="en-US" sz="1500" b="1" dirty="0">
                <a:latin typeface="Arial"/>
                <a:cs typeface="Arial"/>
              </a:rPr>
              <a:t>M</a:t>
            </a:r>
            <a:r>
              <a:rPr lang="en-US" sz="1500" b="1" dirty="0" smtClean="0">
                <a:latin typeface="Arial"/>
                <a:cs typeface="Arial"/>
              </a:rPr>
              <a:t>y </a:t>
            </a:r>
            <a:r>
              <a:rPr lang="en-US" sz="1500" b="1" dirty="0">
                <a:latin typeface="Arial"/>
                <a:cs typeface="Arial"/>
              </a:rPr>
              <a:t>A</a:t>
            </a:r>
            <a:r>
              <a:rPr lang="en-US" sz="1500" b="1" dirty="0" smtClean="0">
                <a:latin typeface="Arial"/>
                <a:cs typeface="Arial"/>
              </a:rPr>
              <a:t>pplications </a:t>
            </a:r>
            <a:r>
              <a:rPr lang="en-US" sz="1500" dirty="0" smtClean="0">
                <a:latin typeface="Arial"/>
                <a:cs typeface="Arial"/>
              </a:rPr>
              <a:t>to view the applications you have made</a:t>
            </a:r>
          </a:p>
          <a:p>
            <a:pPr>
              <a:buFont typeface="Arial"/>
              <a:buChar char="•"/>
            </a:pPr>
            <a:r>
              <a:rPr lang="en-US" sz="1500" dirty="0" smtClean="0">
                <a:latin typeface="Arial"/>
                <a:cs typeface="Arial"/>
              </a:rPr>
              <a:t> To edit your information, click on </a:t>
            </a:r>
            <a:r>
              <a:rPr lang="en-US" sz="1500" b="1" dirty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dit </a:t>
            </a:r>
            <a:r>
              <a:rPr lang="en-US" sz="1500" b="1" dirty="0">
                <a:latin typeface="Arial"/>
                <a:cs typeface="Arial"/>
              </a:rPr>
              <a:t>P</a:t>
            </a:r>
            <a:r>
              <a:rPr lang="en-US" sz="1500" b="1" dirty="0" smtClean="0">
                <a:latin typeface="Arial"/>
                <a:cs typeface="Arial"/>
              </a:rPr>
              <a:t>ersonal </a:t>
            </a:r>
            <a:r>
              <a:rPr lang="en-US" sz="1500" b="1" dirty="0">
                <a:latin typeface="Arial"/>
                <a:cs typeface="Arial"/>
              </a:rPr>
              <a:t>I</a:t>
            </a:r>
            <a:r>
              <a:rPr lang="en-US" sz="1500" b="1" dirty="0" smtClean="0">
                <a:latin typeface="Arial"/>
                <a:cs typeface="Arial"/>
              </a:rPr>
              <a:t>nformation</a:t>
            </a:r>
          </a:p>
          <a:p>
            <a:pPr>
              <a:buFont typeface="Arial"/>
              <a:buChar char="•"/>
            </a:pPr>
            <a:r>
              <a:rPr lang="en-US" sz="1500" b="1" dirty="0" smtClean="0">
                <a:latin typeface="Arial"/>
                <a:cs typeface="Arial"/>
              </a:rPr>
              <a:t> </a:t>
            </a:r>
            <a:r>
              <a:rPr lang="en-US" sz="1500" dirty="0" smtClean="0">
                <a:latin typeface="Arial"/>
                <a:cs typeface="Arial"/>
              </a:rPr>
              <a:t>Select</a:t>
            </a:r>
            <a:r>
              <a:rPr lang="en-US" sz="1500" b="1" dirty="0" smtClean="0">
                <a:latin typeface="Arial"/>
                <a:cs typeface="Arial"/>
              </a:rPr>
              <a:t> My Learners </a:t>
            </a:r>
            <a:r>
              <a:rPr lang="en-US" sz="1500" dirty="0" smtClean="0">
                <a:latin typeface="Arial"/>
                <a:cs typeface="Arial"/>
              </a:rPr>
              <a:t>to view the learners/children saved under your profile</a:t>
            </a:r>
            <a:endParaRPr lang="en-US" sz="1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ADD SIBLING</a:t>
            </a:r>
            <a:endParaRPr lang="en-US" b="1" dirty="0"/>
          </a:p>
        </p:txBody>
      </p:sp>
      <p:pic>
        <p:nvPicPr>
          <p:cNvPr id="4" name="Content Placeholder 3" descr="AddSbling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27" r="3534" b="-185"/>
          <a:stretch>
            <a:fillRect/>
          </a:stretch>
        </p:blipFill>
        <p:spPr>
          <a:xfrm>
            <a:off x="918279" y="1309900"/>
            <a:ext cx="8139175" cy="3757399"/>
          </a:xfrm>
        </p:spPr>
      </p:pic>
      <p:sp>
        <p:nvSpPr>
          <p:cNvPr id="3" name="TextBox 2"/>
          <p:cNvSpPr txBox="1"/>
          <p:nvPr/>
        </p:nvSpPr>
        <p:spPr>
          <a:xfrm>
            <a:off x="304800" y="5181600"/>
            <a:ext cx="7449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ZA" sz="1400" dirty="0" smtClean="0">
                <a:latin typeface="Arial" pitchFamily="34" charset="0"/>
                <a:cs typeface="Arial" pitchFamily="34" charset="0"/>
              </a:rPr>
              <a:t>Sibling means one of two or more children having one or both parents in common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ZA" sz="1400" dirty="0" smtClean="0">
                <a:latin typeface="Arial" pitchFamily="34" charset="0"/>
                <a:cs typeface="Arial" pitchFamily="34" charset="0"/>
              </a:rPr>
              <a:t>A male sibling is a brother and female sibling is a sister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ZA" sz="1400" dirty="0" smtClean="0">
                <a:latin typeface="Arial" pitchFamily="34" charset="0"/>
                <a:cs typeface="Arial" pitchFamily="34" charset="0"/>
              </a:rPr>
              <a:t>Note a sibling must be residing </a:t>
            </a:r>
            <a:r>
              <a:rPr lang="en-ZA" sz="1400" dirty="0">
                <a:latin typeface="Arial" pitchFamily="34" charset="0"/>
                <a:cs typeface="Arial" pitchFamily="34" charset="0"/>
              </a:rPr>
              <a:t>i</a:t>
            </a:r>
            <a:r>
              <a:rPr lang="en-ZA" sz="1400" dirty="0" smtClean="0">
                <a:latin typeface="Arial" pitchFamily="34" charset="0"/>
                <a:cs typeface="Arial" pitchFamily="34" charset="0"/>
              </a:rPr>
              <a:t>n the same household and meeting the admission criteria</a:t>
            </a:r>
            <a:endParaRPr lang="en-ZA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REGISTER SIBLING</a:t>
            </a:r>
            <a:endParaRPr lang="en-US" b="1" dirty="0"/>
          </a:p>
        </p:txBody>
      </p:sp>
      <p:pic>
        <p:nvPicPr>
          <p:cNvPr id="4" name="Content Placeholder 3" descr="RegisterSibling.png"/>
          <p:cNvPicPr>
            <a:picLocks noGrp="1" noChangeAspect="1"/>
          </p:cNvPicPr>
          <p:nvPr>
            <p:ph idx="1"/>
          </p:nvPr>
        </p:nvPicPr>
        <p:blipFill>
          <a:blip r:embed="rId2"/>
          <a:srcRect t="95" r="2108" b="1979"/>
          <a:stretch>
            <a:fillRect/>
          </a:stretch>
        </p:blipFill>
        <p:spPr>
          <a:xfrm>
            <a:off x="858711" y="1371600"/>
            <a:ext cx="8183689" cy="4292600"/>
          </a:xfrm>
        </p:spPr>
      </p:pic>
      <p:sp>
        <p:nvSpPr>
          <p:cNvPr id="5" name="TextBox 4"/>
          <p:cNvSpPr txBox="1"/>
          <p:nvPr/>
        </p:nvSpPr>
        <p:spPr>
          <a:xfrm>
            <a:off x="858711" y="5715000"/>
            <a:ext cx="8162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To apply for a learner with a sibling at a school, select </a:t>
            </a:r>
            <a:r>
              <a:rPr lang="en-US" sz="1600" b="1" dirty="0" smtClean="0">
                <a:latin typeface="Arial"/>
                <a:cs typeface="Arial"/>
              </a:rPr>
              <a:t>sibling</a:t>
            </a:r>
            <a:r>
              <a:rPr lang="en-US" sz="1600" dirty="0" smtClean="0">
                <a:latin typeface="Arial"/>
                <a:cs typeface="Arial"/>
              </a:rPr>
              <a:t> option on the select</a:t>
            </a:r>
            <a:r>
              <a:rPr lang="en-US" sz="1600" u="sng" dirty="0" smtClean="0">
                <a:latin typeface="Arial"/>
                <a:cs typeface="Arial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Application Option</a:t>
            </a:r>
            <a:r>
              <a:rPr lang="en-US" sz="1600" b="1" u="sng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. Register the sibling learner’s details by completing all the fields on the form and submit</a:t>
            </a: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APPLY FOR EXISTING LEARNER</a:t>
            </a:r>
            <a:endParaRPr lang="en-US" b="1" dirty="0"/>
          </a:p>
        </p:txBody>
      </p:sp>
      <p:pic>
        <p:nvPicPr>
          <p:cNvPr id="4" name="Content Placeholder 3" descr="ApplyForExistingLearner.png"/>
          <p:cNvPicPr>
            <a:picLocks noGrp="1" noChangeAspect="1"/>
          </p:cNvPicPr>
          <p:nvPr>
            <p:ph idx="1"/>
          </p:nvPr>
        </p:nvPicPr>
        <p:blipFill>
          <a:blip r:embed="rId2"/>
          <a:srcRect t="292" b="2251"/>
          <a:stretch>
            <a:fillRect/>
          </a:stretch>
        </p:blipFill>
        <p:spPr>
          <a:xfrm>
            <a:off x="969080" y="1358900"/>
            <a:ext cx="8013659" cy="3937000"/>
          </a:xfrm>
        </p:spPr>
      </p:pic>
      <p:sp>
        <p:nvSpPr>
          <p:cNvPr id="3" name="TextBox 2"/>
          <p:cNvSpPr txBox="1"/>
          <p:nvPr/>
        </p:nvSpPr>
        <p:spPr>
          <a:xfrm>
            <a:off x="969080" y="5800725"/>
            <a:ext cx="8013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/>
              <a:t>Only records of learners that information has been provided for will appear</a:t>
            </a:r>
            <a:endParaRPr lang="en-Z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19152" y="871542"/>
            <a:ext cx="8201757" cy="427037"/>
          </a:xfrm>
        </p:spPr>
        <p:txBody>
          <a:bodyPr>
            <a:normAutofit fontScale="90000"/>
          </a:bodyPr>
          <a:lstStyle/>
          <a:p>
            <a:r>
              <a:rPr lang="en-US" altLang="en-US" sz="2800" b="1" dirty="0" smtClean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95403"/>
            <a:ext cx="8316416" cy="544596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ZA" sz="2500" b="1" dirty="0" smtClean="0">
                <a:solidFill>
                  <a:srgbClr val="002060"/>
                </a:solidFill>
              </a:rPr>
              <a:t>The Admissions Online Application was conceptualised in 2009, but introduced in 2014 when both paper based and e – Admissions Applications were used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ZA" sz="2500" b="1" dirty="0" smtClean="0">
                <a:solidFill>
                  <a:srgbClr val="002060"/>
                </a:solidFill>
              </a:rPr>
              <a:t>In 2016 the Admissions Online Application went live on 19 April – using Online Admissions Applications only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ZA" sz="2500" b="1" dirty="0" smtClean="0">
                <a:solidFill>
                  <a:srgbClr val="002060"/>
                </a:solidFill>
              </a:rPr>
              <a:t>The Objectives of the Admissions Online Application remains: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ZA" sz="2500" b="1" dirty="0" smtClean="0">
                <a:solidFill>
                  <a:srgbClr val="002060"/>
                </a:solidFill>
              </a:rPr>
              <a:t>Eradicating </a:t>
            </a:r>
            <a:r>
              <a:rPr lang="en-ZA" sz="2500" b="1" dirty="0">
                <a:solidFill>
                  <a:srgbClr val="002060"/>
                </a:solidFill>
              </a:rPr>
              <a:t>long queues at schools during the </a:t>
            </a:r>
            <a:r>
              <a:rPr lang="en-ZA" sz="2500" b="1" dirty="0" smtClean="0">
                <a:solidFill>
                  <a:srgbClr val="002060"/>
                </a:solidFill>
              </a:rPr>
              <a:t>Application period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ZA" sz="2500" b="1" dirty="0" smtClean="0">
                <a:solidFill>
                  <a:srgbClr val="002060"/>
                </a:solidFill>
              </a:rPr>
              <a:t>Creating a </a:t>
            </a:r>
            <a:r>
              <a:rPr lang="en-ZA" sz="2500" b="1" dirty="0">
                <a:solidFill>
                  <a:srgbClr val="002060"/>
                </a:solidFill>
              </a:rPr>
              <a:t>centralised database for </a:t>
            </a:r>
            <a:r>
              <a:rPr lang="en-ZA" sz="2500" b="1" dirty="0" smtClean="0">
                <a:solidFill>
                  <a:srgbClr val="002060"/>
                </a:solidFill>
              </a:rPr>
              <a:t>Planning and Reporting purposes </a:t>
            </a:r>
            <a:endParaRPr lang="en-ZA" sz="2500" b="1" dirty="0">
              <a:solidFill>
                <a:srgbClr val="002060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ZA" sz="2500" b="1" dirty="0" smtClean="0">
                <a:solidFill>
                  <a:srgbClr val="002060"/>
                </a:solidFill>
              </a:rPr>
              <a:t>Ensuring that learners are placed within the legislative prescripts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n-ZA" sz="26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n-ZA" sz="2600" dirty="0">
              <a:solidFill>
                <a:srgbClr val="002060"/>
              </a:solidFill>
            </a:endParaRPr>
          </a:p>
          <a:p>
            <a:pPr marL="0" indent="0" algn="just">
              <a:buNone/>
              <a:defRPr/>
            </a:pPr>
            <a:endParaRPr lang="en-US" sz="2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DELETED APPLICATION</a:t>
            </a:r>
            <a:endParaRPr lang="en-US" b="1" dirty="0"/>
          </a:p>
        </p:txBody>
      </p:sp>
      <p:pic>
        <p:nvPicPr>
          <p:cNvPr id="4" name="Content Placeholder 3" descr="ArchiveApplicationMessage.png"/>
          <p:cNvPicPr>
            <a:picLocks noGrp="1" noChangeAspect="1"/>
          </p:cNvPicPr>
          <p:nvPr>
            <p:ph idx="1"/>
          </p:nvPr>
        </p:nvPicPr>
        <p:blipFill>
          <a:blip r:embed="rId2"/>
          <a:srcRect t="80" b="2365"/>
          <a:stretch>
            <a:fillRect/>
          </a:stretch>
        </p:blipFill>
        <p:spPr>
          <a:xfrm>
            <a:off x="854780" y="1358900"/>
            <a:ext cx="8166059" cy="3442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(UNREGISTERED) </a:t>
            </a:r>
            <a:r>
              <a:rPr lang="en-US" b="1" dirty="0" smtClean="0"/>
              <a:t>ADDRESS</a:t>
            </a:r>
            <a:endParaRPr lang="en-US" b="1" dirty="0"/>
          </a:p>
        </p:txBody>
      </p:sp>
      <p:pic>
        <p:nvPicPr>
          <p:cNvPr id="4" name="Content Placeholder 3" descr="UnregisteredAddressMessage.png"/>
          <p:cNvPicPr>
            <a:picLocks noGrp="1" noChangeAspect="1"/>
          </p:cNvPicPr>
          <p:nvPr>
            <p:ph idx="1"/>
          </p:nvPr>
        </p:nvPicPr>
        <p:blipFill>
          <a:blip r:embed="rId2"/>
          <a:srcRect t="86" b="5886"/>
          <a:stretch>
            <a:fillRect/>
          </a:stretch>
        </p:blipFill>
        <p:spPr>
          <a:xfrm>
            <a:off x="956380" y="1335301"/>
            <a:ext cx="8013659" cy="4165600"/>
          </a:xfrm>
        </p:spPr>
      </p:pic>
      <p:sp>
        <p:nvSpPr>
          <p:cNvPr id="6" name="TextBox 5"/>
          <p:cNvSpPr txBox="1"/>
          <p:nvPr/>
        </p:nvSpPr>
        <p:spPr>
          <a:xfrm>
            <a:off x="956380" y="5686425"/>
            <a:ext cx="7896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/>
              <a:t>Home and Work address are compulsory</a:t>
            </a:r>
            <a:endParaRPr lang="en-Z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WAITING LIST B</a:t>
            </a:r>
            <a:endParaRPr lang="en-US" b="1" dirty="0"/>
          </a:p>
        </p:txBody>
      </p:sp>
      <p:pic>
        <p:nvPicPr>
          <p:cNvPr id="4" name="Content Placeholder 3" descr="WBListNumber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50" r="4168" b="2092"/>
          <a:stretch>
            <a:fillRect/>
          </a:stretch>
        </p:blipFill>
        <p:spPr>
          <a:xfrm>
            <a:off x="816679" y="1333500"/>
            <a:ext cx="8233819" cy="3962400"/>
          </a:xfrm>
        </p:spPr>
      </p:pic>
      <p:sp>
        <p:nvSpPr>
          <p:cNvPr id="6" name="TextBox 5"/>
          <p:cNvSpPr txBox="1"/>
          <p:nvPr/>
        </p:nvSpPr>
        <p:spPr>
          <a:xfrm>
            <a:off x="127000" y="3530600"/>
            <a:ext cx="307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Verdana"/>
                <a:cs typeface="Verdana"/>
              </a:rPr>
              <a:t>Parents must take note of the Waiting </a:t>
            </a:r>
            <a:r>
              <a:rPr lang="en-US" sz="1400" b="1" dirty="0">
                <a:latin typeface="Verdana"/>
                <a:cs typeface="Verdana"/>
              </a:rPr>
              <a:t>L</a:t>
            </a:r>
            <a:r>
              <a:rPr lang="en-US" sz="1400" b="1" dirty="0" smtClean="0">
                <a:latin typeface="Verdana"/>
                <a:cs typeface="Verdana"/>
              </a:rPr>
              <a:t>ist </a:t>
            </a:r>
            <a:r>
              <a:rPr lang="en-US" sz="1400" b="1" dirty="0">
                <a:latin typeface="Verdana"/>
                <a:cs typeface="Verdana"/>
              </a:rPr>
              <a:t>N</a:t>
            </a:r>
            <a:r>
              <a:rPr lang="en-US" sz="1400" b="1" dirty="0" smtClean="0">
                <a:latin typeface="Verdana"/>
                <a:cs typeface="Verdana"/>
              </a:rPr>
              <a:t>umber.</a:t>
            </a:r>
          </a:p>
          <a:p>
            <a:endParaRPr lang="en-US" sz="1400" b="1" dirty="0" smtClean="0">
              <a:latin typeface="Verdana"/>
              <a:cs typeface="Verdana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Verdana"/>
                <a:cs typeface="Verdana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Verdana"/>
                <a:cs typeface="Verdana"/>
              </a:rPr>
              <a:t>WA </a:t>
            </a:r>
            <a:r>
              <a:rPr lang="en-US" sz="1400" dirty="0" smtClean="0">
                <a:latin typeface="Verdana"/>
                <a:cs typeface="Verdana"/>
              </a:rPr>
              <a:t>– Parent qualifies in   terms of the </a:t>
            </a:r>
            <a:r>
              <a:rPr lang="en-US" sz="1400" dirty="0" smtClean="0">
                <a:latin typeface="Verdana"/>
                <a:cs typeface="Verdana"/>
              </a:rPr>
              <a:t>Regulations</a:t>
            </a:r>
            <a:endParaRPr lang="en-US" sz="1400" dirty="0" smtClean="0">
              <a:latin typeface="Verdana"/>
              <a:cs typeface="Verdana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Verdana"/>
                <a:cs typeface="Verdana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Verdana"/>
                <a:cs typeface="Verdana"/>
              </a:rPr>
              <a:t>WB</a:t>
            </a:r>
            <a:r>
              <a:rPr lang="en-US" sz="1400" b="1" dirty="0" smtClean="0">
                <a:latin typeface="Verdana"/>
                <a:cs typeface="Verdana"/>
              </a:rPr>
              <a:t> </a:t>
            </a:r>
            <a:r>
              <a:rPr lang="en-US" sz="1400" smtClean="0">
                <a:latin typeface="Verdana"/>
                <a:cs typeface="Verdana"/>
              </a:rPr>
              <a:t>– </a:t>
            </a:r>
            <a:r>
              <a:rPr lang="en-US" sz="1400" smtClean="0">
                <a:latin typeface="Verdana"/>
                <a:cs typeface="Verdana"/>
              </a:rPr>
              <a:t>Parent </a:t>
            </a:r>
            <a:r>
              <a:rPr lang="en-US" sz="1400" dirty="0" smtClean="0">
                <a:latin typeface="Verdana"/>
                <a:cs typeface="Verdana"/>
              </a:rPr>
              <a:t>does not qualify and needs to apply to a school where the Waiting </a:t>
            </a:r>
            <a:r>
              <a:rPr lang="en-US" sz="1400" dirty="0">
                <a:latin typeface="Verdana"/>
                <a:cs typeface="Verdana"/>
              </a:rPr>
              <a:t>L</a:t>
            </a:r>
            <a:r>
              <a:rPr lang="en-US" sz="1400" dirty="0" smtClean="0">
                <a:latin typeface="Verdana"/>
                <a:cs typeface="Verdana"/>
              </a:rPr>
              <a:t>ist will be WA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latin typeface="Verdana"/>
                <a:cs typeface="Verdana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Verdana"/>
                <a:cs typeface="Verdana"/>
              </a:rPr>
              <a:t>WAB</a:t>
            </a:r>
            <a:r>
              <a:rPr lang="en-US" sz="1400" b="1" dirty="0" smtClean="0">
                <a:latin typeface="Verdana"/>
                <a:cs typeface="Verdana"/>
              </a:rPr>
              <a:t> </a:t>
            </a:r>
            <a:r>
              <a:rPr lang="en-US" sz="1400" dirty="0" smtClean="0">
                <a:latin typeface="Verdana"/>
                <a:cs typeface="Verdana"/>
              </a:rPr>
              <a:t>– the system cannot locate the </a:t>
            </a:r>
            <a:r>
              <a:rPr lang="en-US" sz="1400" dirty="0">
                <a:latin typeface="Verdana"/>
                <a:cs typeface="Verdana"/>
              </a:rPr>
              <a:t>coordinates </a:t>
            </a:r>
            <a:r>
              <a:rPr lang="en-US" sz="1400" dirty="0" smtClean="0">
                <a:latin typeface="Verdana"/>
                <a:cs typeface="Verdana"/>
              </a:rPr>
              <a:t>of the address and the school will verify when parents submit documents</a:t>
            </a: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3299" y="5482292"/>
            <a:ext cx="5477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NB! If the </a:t>
            </a:r>
            <a:r>
              <a:rPr lang="en-US" sz="1400" b="1" dirty="0">
                <a:latin typeface="Arial"/>
                <a:cs typeface="Arial"/>
              </a:rPr>
              <a:t>W</a:t>
            </a:r>
            <a:r>
              <a:rPr lang="en-US" sz="1400" b="1" dirty="0" smtClean="0">
                <a:latin typeface="Arial"/>
                <a:cs typeface="Arial"/>
              </a:rPr>
              <a:t>aiting List is WB or WAB, the possibility is that the learner will not get a space at the school where the parent applied. It is therefore recommended that the parent applies where the Waiting </a:t>
            </a:r>
            <a:r>
              <a:rPr lang="en-US" sz="1400" b="1" dirty="0">
                <a:latin typeface="Arial"/>
                <a:cs typeface="Arial"/>
              </a:rPr>
              <a:t>L</a:t>
            </a:r>
            <a:r>
              <a:rPr lang="en-US" sz="1400" b="1" dirty="0" smtClean="0">
                <a:latin typeface="Arial"/>
                <a:cs typeface="Arial"/>
              </a:rPr>
              <a:t>ist will be WA</a:t>
            </a:r>
            <a:endParaRPr lang="en-US" sz="1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QUESTIONS – FRONT END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33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SCHOOL BACKEND MEDIATION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" b="4646"/>
          <a:stretch/>
        </p:blipFill>
        <p:spPr bwMode="auto">
          <a:xfrm>
            <a:off x="3557" y="1700808"/>
            <a:ext cx="91019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2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5486400" cy="566738"/>
          </a:xfrm>
        </p:spPr>
        <p:txBody>
          <a:bodyPr/>
          <a:lstStyle/>
          <a:p>
            <a:pPr algn="ctr"/>
            <a:r>
              <a:rPr lang="en-ZA" dirty="0" smtClean="0"/>
              <a:t>SCHOOL VIEW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16" y="5654104"/>
            <a:ext cx="8964488" cy="11967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ZA" sz="2800" b="1" dirty="0" smtClean="0">
                <a:solidFill>
                  <a:srgbClr val="002060"/>
                </a:solidFill>
              </a:rPr>
              <a:t>Administrator will be in a position to view all applications  and  use APPLICATIONS </a:t>
            </a:r>
            <a:r>
              <a:rPr lang="en-ZA" sz="2800" b="1" dirty="0">
                <a:solidFill>
                  <a:srgbClr val="002060"/>
                </a:solidFill>
              </a:rPr>
              <a:t>STATUS filter </a:t>
            </a:r>
            <a:r>
              <a:rPr lang="en-ZA" sz="2800" b="1" dirty="0" smtClean="0">
                <a:solidFill>
                  <a:srgbClr val="002060"/>
                </a:solidFill>
              </a:rPr>
              <a:t>to extract specific  information</a:t>
            </a:r>
            <a:endParaRPr lang="en-ZA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l="12518" r="12518"/>
          <a:stretch>
            <a:fillRect/>
          </a:stretch>
        </p:blipFill>
        <p:spPr>
          <a:xfrm>
            <a:off x="251520" y="548680"/>
            <a:ext cx="8568952" cy="5040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3648" y="1556792"/>
            <a:ext cx="172819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12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5486400" cy="576064"/>
          </a:xfrm>
        </p:spPr>
        <p:txBody>
          <a:bodyPr>
            <a:normAutofit/>
          </a:bodyPr>
          <a:lstStyle/>
          <a:p>
            <a:pPr algn="ctr"/>
            <a:r>
              <a:rPr lang="en-ZA" sz="2800" dirty="0" smtClean="0">
                <a:solidFill>
                  <a:srgbClr val="002060"/>
                </a:solidFill>
              </a:rPr>
              <a:t>LIST OF APPLICATIONS</a:t>
            </a:r>
            <a:endParaRPr lang="en-ZA" sz="28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5" y="5877272"/>
            <a:ext cx="8496944" cy="792088"/>
          </a:xfrm>
        </p:spPr>
        <p:txBody>
          <a:bodyPr>
            <a:normAutofit/>
          </a:bodyPr>
          <a:lstStyle/>
          <a:p>
            <a:pPr algn="ctr"/>
            <a:r>
              <a:rPr lang="en-ZA" sz="2800" b="1" dirty="0" smtClean="0">
                <a:solidFill>
                  <a:srgbClr val="002060"/>
                </a:solidFill>
              </a:rPr>
              <a:t>View of Application Reports – Pending Applications</a:t>
            </a:r>
            <a:endParaRPr lang="en-ZA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l="12518" r="12518"/>
          <a:stretch>
            <a:fillRect/>
          </a:stretch>
        </p:blipFill>
        <p:spPr>
          <a:xfrm>
            <a:off x="323528" y="188640"/>
            <a:ext cx="8640960" cy="4824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1881" y="3140968"/>
            <a:ext cx="720080" cy="1440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4355977" y="3140968"/>
            <a:ext cx="720080" cy="1440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331640" y="1484784"/>
            <a:ext cx="64807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21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229200"/>
            <a:ext cx="5515000" cy="432048"/>
          </a:xfrm>
        </p:spPr>
        <p:txBody>
          <a:bodyPr>
            <a:noAutofit/>
          </a:bodyPr>
          <a:lstStyle/>
          <a:p>
            <a:pPr algn="ctr"/>
            <a:r>
              <a:rPr lang="en-ZA" sz="2800" dirty="0" smtClean="0">
                <a:solidFill>
                  <a:srgbClr val="002060"/>
                </a:solidFill>
              </a:rPr>
              <a:t>TRACK APPLICATION</a:t>
            </a:r>
            <a:endParaRPr lang="en-ZA" sz="28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5733256"/>
            <a:ext cx="8964488" cy="1008112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solidFill>
                  <a:srgbClr val="002060"/>
                </a:solidFill>
              </a:rPr>
              <a:t>Schools will be able to Track  an application by </a:t>
            </a:r>
            <a:r>
              <a:rPr lang="en-ZA" sz="2400" b="1" dirty="0">
                <a:solidFill>
                  <a:srgbClr val="002060"/>
                </a:solidFill>
              </a:rPr>
              <a:t>using </a:t>
            </a:r>
            <a:r>
              <a:rPr lang="en-ZA" sz="2400" b="1" dirty="0" smtClean="0">
                <a:solidFill>
                  <a:srgbClr val="002060"/>
                </a:solidFill>
              </a:rPr>
              <a:t>a learner’s  </a:t>
            </a:r>
            <a:r>
              <a:rPr lang="en-ZA" sz="2400" b="1" dirty="0">
                <a:solidFill>
                  <a:srgbClr val="002060"/>
                </a:solidFill>
              </a:rPr>
              <a:t>ID </a:t>
            </a:r>
            <a:r>
              <a:rPr lang="en-ZA" sz="2400" b="1" dirty="0" smtClean="0">
                <a:solidFill>
                  <a:srgbClr val="002060"/>
                </a:solidFill>
              </a:rPr>
              <a:t>number  and click on the button VERIFY to update Document Status</a:t>
            </a:r>
            <a:endParaRPr lang="en-ZA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l="12518" r="12518"/>
          <a:stretch>
            <a:fillRect/>
          </a:stretch>
        </p:blipFill>
        <p:spPr>
          <a:xfrm>
            <a:off x="359533" y="381806"/>
            <a:ext cx="8712968" cy="47525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7745" y="2780930"/>
            <a:ext cx="7200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3995937" y="2758070"/>
            <a:ext cx="7200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20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9" y="508518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ZA" sz="2800" dirty="0" smtClean="0">
                <a:solidFill>
                  <a:srgbClr val="002060"/>
                </a:solidFill>
              </a:rPr>
              <a:t>DOCUMENTS VERIFICATION</a:t>
            </a:r>
            <a:endParaRPr lang="en-ZA" sz="28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92" y="5661248"/>
            <a:ext cx="9114408" cy="1052736"/>
          </a:xfrm>
        </p:spPr>
        <p:txBody>
          <a:bodyPr>
            <a:noAutofit/>
          </a:bodyPr>
          <a:lstStyle/>
          <a:p>
            <a:r>
              <a:rPr lang="en-ZA" sz="2400" b="1" dirty="0" smtClean="0">
                <a:solidFill>
                  <a:srgbClr val="002060"/>
                </a:solidFill>
              </a:rPr>
              <a:t>All submitted documents will be  indicated with a </a:t>
            </a:r>
            <a:r>
              <a:rPr lang="en-ZA" sz="2400" b="1" dirty="0">
                <a:solidFill>
                  <a:srgbClr val="002060"/>
                </a:solidFill>
              </a:rPr>
              <a:t>tick </a:t>
            </a:r>
            <a:r>
              <a:rPr lang="en-ZA" sz="2400" b="1" dirty="0" smtClean="0">
                <a:solidFill>
                  <a:srgbClr val="002060"/>
                </a:solidFill>
              </a:rPr>
              <a:t> and status will be updated as and when documents are submitted.  School needs to provide Parent with a receipt as evidence of documents submitted</a:t>
            </a:r>
            <a:endParaRPr lang="en-ZA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l="12518" r="12518"/>
          <a:stretch>
            <a:fillRect/>
          </a:stretch>
        </p:blipFill>
        <p:spPr>
          <a:xfrm>
            <a:off x="251520" y="476672"/>
            <a:ext cx="8712968" cy="4536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3649" y="1556794"/>
            <a:ext cx="3600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2771801" y="2132856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21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800" dirty="0" smtClean="0">
                <a:solidFill>
                  <a:srgbClr val="002060"/>
                </a:solidFill>
              </a:rPr>
              <a:t>WAITING LIST – STEP 1</a:t>
            </a:r>
            <a:endParaRPr lang="en-ZA" sz="28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252520" cy="1374030"/>
          </a:xfrm>
        </p:spPr>
        <p:txBody>
          <a:bodyPr>
            <a:noAutofit/>
          </a:bodyPr>
          <a:lstStyle/>
          <a:p>
            <a:r>
              <a:rPr lang="en-ZA" sz="2300" b="1" dirty="0" smtClean="0">
                <a:solidFill>
                  <a:srgbClr val="002060"/>
                </a:solidFill>
              </a:rPr>
              <a:t>Preparation of Waiting list  by indicating all </a:t>
            </a:r>
            <a:r>
              <a:rPr lang="en-ZA" sz="2300" b="1" u="sng" dirty="0" smtClean="0">
                <a:solidFill>
                  <a:srgbClr val="002060"/>
                </a:solidFill>
              </a:rPr>
              <a:t>successful</a:t>
            </a:r>
            <a:r>
              <a:rPr lang="en-ZA" sz="2300" b="1" dirty="0" smtClean="0">
                <a:solidFill>
                  <a:srgbClr val="002060"/>
                </a:solidFill>
              </a:rPr>
              <a:t> and </a:t>
            </a:r>
            <a:r>
              <a:rPr lang="en-ZA" sz="2300" b="1" u="sng" dirty="0" smtClean="0">
                <a:solidFill>
                  <a:srgbClr val="002060"/>
                </a:solidFill>
              </a:rPr>
              <a:t>unsuccessful</a:t>
            </a:r>
            <a:r>
              <a:rPr lang="en-ZA" sz="2300" b="1" dirty="0" smtClean="0">
                <a:solidFill>
                  <a:srgbClr val="002060"/>
                </a:solidFill>
              </a:rPr>
              <a:t> applications  with comments</a:t>
            </a:r>
          </a:p>
          <a:p>
            <a:r>
              <a:rPr lang="en-ZA" sz="2300" b="1" dirty="0" smtClean="0">
                <a:solidFill>
                  <a:srgbClr val="002060"/>
                </a:solidFill>
              </a:rPr>
              <a:t>All applications will move to </a:t>
            </a:r>
            <a:r>
              <a:rPr lang="en-ZA" sz="2300" b="1" u="sng" dirty="0" smtClean="0">
                <a:solidFill>
                  <a:srgbClr val="002060"/>
                </a:solidFill>
              </a:rPr>
              <a:t>Waiting List STEP 2 </a:t>
            </a:r>
            <a:r>
              <a:rPr lang="en-ZA" sz="2300" b="1" dirty="0" smtClean="0">
                <a:solidFill>
                  <a:srgbClr val="002060"/>
                </a:solidFill>
              </a:rPr>
              <a:t>after judgement according to the admissions criteria in Admissions Regulations</a:t>
            </a:r>
            <a:endParaRPr lang="en-ZA" sz="2300" b="1" dirty="0">
              <a:solidFill>
                <a:srgbClr val="002060"/>
              </a:solidFill>
            </a:endParaRPr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l="12518" r="12518"/>
          <a:stretch>
            <a:fillRect/>
          </a:stretch>
        </p:blipFill>
        <p:spPr>
          <a:xfrm>
            <a:off x="179512" y="476672"/>
            <a:ext cx="8712968" cy="4464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8105" y="2348880"/>
            <a:ext cx="57606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3707904" y="2348880"/>
            <a:ext cx="864096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13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2800" b="1" dirty="0" smtClean="0"/>
              <a:t>REVIEW OF THE ADMISSIONS ONLINE APPLICATION</a:t>
            </a:r>
            <a:endParaRPr lang="en-Z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8136904" cy="558924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ZA" sz="2400" b="1" dirty="0" smtClean="0">
                <a:solidFill>
                  <a:srgbClr val="002060"/>
                </a:solidFill>
              </a:rPr>
              <a:t>In </a:t>
            </a:r>
            <a:r>
              <a:rPr lang="en-ZA" sz="2400" b="1" dirty="0">
                <a:solidFill>
                  <a:srgbClr val="002060"/>
                </a:solidFill>
              </a:rPr>
              <a:t>2016,  a stakeholder review </a:t>
            </a:r>
            <a:r>
              <a:rPr lang="en-ZA" sz="2400" b="1" dirty="0" smtClean="0">
                <a:solidFill>
                  <a:srgbClr val="002060"/>
                </a:solidFill>
              </a:rPr>
              <a:t>of the System was conducted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ZA" sz="2400" b="1" dirty="0" smtClean="0">
                <a:solidFill>
                  <a:srgbClr val="002060"/>
                </a:solidFill>
              </a:rPr>
              <a:t>Feedback received from: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en-ZA" sz="2400" b="1" dirty="0" smtClean="0">
                <a:solidFill>
                  <a:srgbClr val="002060"/>
                </a:solidFill>
              </a:rPr>
              <a:t>Parents and SGB Associations 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en-ZA" sz="2400" b="1" dirty="0" smtClean="0">
                <a:solidFill>
                  <a:srgbClr val="002060"/>
                </a:solidFill>
              </a:rPr>
              <a:t>School </a:t>
            </a:r>
            <a:r>
              <a:rPr lang="en-ZA" sz="2400" b="1" dirty="0">
                <a:solidFill>
                  <a:srgbClr val="002060"/>
                </a:solidFill>
              </a:rPr>
              <a:t>Principals and </a:t>
            </a:r>
            <a:r>
              <a:rPr lang="en-ZA" sz="2400" b="1" dirty="0" smtClean="0">
                <a:solidFill>
                  <a:srgbClr val="002060"/>
                </a:solidFill>
              </a:rPr>
              <a:t>School Administrators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en-ZA" sz="2400" b="1" dirty="0" smtClean="0">
                <a:solidFill>
                  <a:srgbClr val="002060"/>
                </a:solidFill>
              </a:rPr>
              <a:t>IDSOs, Circuit Managers,  Administrative Staff, Interns and </a:t>
            </a:r>
            <a:r>
              <a:rPr lang="en-ZA" sz="2400" b="1" dirty="0">
                <a:solidFill>
                  <a:srgbClr val="002060"/>
                </a:solidFill>
              </a:rPr>
              <a:t>Head Office  was used to develop New Features for the Admissions Online Application for 2018 </a:t>
            </a:r>
            <a:endParaRPr lang="en-ZA" sz="2400" b="1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060"/>
                </a:solidFill>
              </a:rPr>
              <a:t>After the review, the new features were </a:t>
            </a:r>
            <a:r>
              <a:rPr lang="en-US" sz="2400" b="1" dirty="0" smtClean="0">
                <a:solidFill>
                  <a:srgbClr val="002060"/>
                </a:solidFill>
              </a:rPr>
              <a:t>incorporated into the system including, but not limited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02060"/>
                </a:solidFill>
              </a:rPr>
              <a:t>Application Process Only – No Registration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02060"/>
                </a:solidFill>
              </a:rPr>
              <a:t>Interactive Landing Page with regular updates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02060"/>
                </a:solidFill>
              </a:rPr>
              <a:t>Clear Identification of Boy Schools/Girl Schools/ Schools of Specialisation/ Technical Schools/Schools with Boarding facilities/Combined Schools/Junior primary Schools and senior Primary schools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02060"/>
                </a:solidFill>
              </a:rPr>
              <a:t>Electronically signed off Waiting Lists</a:t>
            </a:r>
            <a:endParaRPr lang="en-US" sz="1200" b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ZA" sz="1600" b="1" dirty="0" smtClean="0">
              <a:solidFill>
                <a:srgbClr val="002060"/>
              </a:solidFill>
            </a:endParaRPr>
          </a:p>
          <a:p>
            <a:pPr marL="457200" lvl="1" indent="-457200">
              <a:buNone/>
            </a:pPr>
            <a:endParaRPr lang="en-ZA" sz="36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None/>
            </a:pPr>
            <a:endParaRPr lang="en-ZA" sz="36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None/>
            </a:pPr>
            <a:endParaRPr lang="en-ZA" dirty="0" smtClean="0">
              <a:latin typeface="Arial" pitchFamily="34" charset="0"/>
              <a:cs typeface="Arial" pitchFamily="34" charset="0"/>
            </a:endParaRPr>
          </a:p>
          <a:p>
            <a:endParaRPr lang="en-Z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01317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ZA" sz="2800" dirty="0">
                <a:solidFill>
                  <a:srgbClr val="002060"/>
                </a:solidFill>
              </a:rPr>
              <a:t>WAITING LIST – STEP </a:t>
            </a:r>
            <a:r>
              <a:rPr lang="en-ZA" sz="2800" dirty="0" smtClean="0">
                <a:solidFill>
                  <a:srgbClr val="002060"/>
                </a:solidFill>
              </a:rPr>
              <a:t>2</a:t>
            </a:r>
            <a:endParaRPr lang="en-ZA" sz="28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517232"/>
            <a:ext cx="9144000" cy="1518046"/>
          </a:xfrm>
        </p:spPr>
        <p:txBody>
          <a:bodyPr>
            <a:normAutofit/>
          </a:bodyPr>
          <a:lstStyle/>
          <a:p>
            <a:r>
              <a:rPr lang="en-ZA" sz="2800" b="1" dirty="0" smtClean="0">
                <a:solidFill>
                  <a:srgbClr val="002060"/>
                </a:solidFill>
              </a:rPr>
              <a:t>Principal verifies the decisions /outcome of each application   </a:t>
            </a:r>
          </a:p>
          <a:p>
            <a:r>
              <a:rPr lang="en-ZA" sz="2800" b="1" dirty="0" smtClean="0">
                <a:solidFill>
                  <a:srgbClr val="002060"/>
                </a:solidFill>
              </a:rPr>
              <a:t>School will indicate successful and unsuccessful only up to the school’s </a:t>
            </a:r>
            <a:r>
              <a:rPr lang="en-ZA" sz="2800" b="1" u="sng" dirty="0" smtClean="0">
                <a:solidFill>
                  <a:srgbClr val="002060"/>
                </a:solidFill>
              </a:rPr>
              <a:t>capacity to admit learners</a:t>
            </a:r>
            <a:endParaRPr lang="en-ZA" sz="2800" b="1" u="sng" dirty="0">
              <a:solidFill>
                <a:srgbClr val="002060"/>
              </a:solidFill>
            </a:endParaRPr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l="12518" r="12518"/>
          <a:stretch>
            <a:fillRect/>
          </a:stretch>
        </p:blipFill>
        <p:spPr>
          <a:xfrm>
            <a:off x="395536" y="332656"/>
            <a:ext cx="8280920" cy="46085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3928" y="2242592"/>
            <a:ext cx="72008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42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653136"/>
            <a:ext cx="54864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800" dirty="0" smtClean="0">
                <a:solidFill>
                  <a:srgbClr val="002060"/>
                </a:solidFill>
              </a:rPr>
              <a:t>WAITING LIST –STEP 2</a:t>
            </a:r>
            <a:endParaRPr lang="en-ZA" sz="28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40" y="5085184"/>
            <a:ext cx="9144000" cy="1772816"/>
          </a:xfrm>
        </p:spPr>
        <p:txBody>
          <a:bodyPr>
            <a:noAutofit/>
          </a:bodyPr>
          <a:lstStyle/>
          <a:p>
            <a:r>
              <a:rPr lang="en-ZA" sz="2200" b="1" dirty="0">
                <a:solidFill>
                  <a:srgbClr val="002060"/>
                </a:solidFill>
              </a:rPr>
              <a:t>Principal </a:t>
            </a:r>
            <a:r>
              <a:rPr lang="en-ZA" sz="2200" b="1" dirty="0" smtClean="0">
                <a:solidFill>
                  <a:srgbClr val="002060"/>
                </a:solidFill>
              </a:rPr>
              <a:t>approves </a:t>
            </a:r>
            <a:r>
              <a:rPr lang="en-ZA" sz="2200" b="1" dirty="0">
                <a:solidFill>
                  <a:srgbClr val="002060"/>
                </a:solidFill>
              </a:rPr>
              <a:t>Waiting List </a:t>
            </a:r>
            <a:r>
              <a:rPr lang="en-ZA" sz="2200" b="1" dirty="0" smtClean="0">
                <a:solidFill>
                  <a:srgbClr val="002060"/>
                </a:solidFill>
              </a:rPr>
              <a:t>and submit to District Director for approval by clicking  </a:t>
            </a:r>
            <a:r>
              <a:rPr lang="en-ZA" sz="2200" b="1" u="sng" dirty="0" smtClean="0">
                <a:solidFill>
                  <a:srgbClr val="002060"/>
                </a:solidFill>
              </a:rPr>
              <a:t>Submit.</a:t>
            </a:r>
            <a:r>
              <a:rPr lang="en-ZA" sz="2200" b="1" dirty="0" smtClean="0">
                <a:solidFill>
                  <a:srgbClr val="002060"/>
                </a:solidFill>
              </a:rPr>
              <a:t>   </a:t>
            </a:r>
            <a:r>
              <a:rPr lang="en-ZA" sz="2200" b="1" dirty="0" err="1" smtClean="0">
                <a:solidFill>
                  <a:srgbClr val="002060"/>
                </a:solidFill>
              </a:rPr>
              <a:t>IDSOs</a:t>
            </a:r>
            <a:r>
              <a:rPr lang="en-ZA" sz="2200" b="1" dirty="0" smtClean="0">
                <a:solidFill>
                  <a:srgbClr val="002060"/>
                </a:solidFill>
              </a:rPr>
              <a:t> and Circuit Managers will peruse the Schools </a:t>
            </a:r>
            <a:r>
              <a:rPr lang="en-ZA" sz="2200" b="1" u="sng" dirty="0" smtClean="0">
                <a:solidFill>
                  <a:srgbClr val="002060"/>
                </a:solidFill>
              </a:rPr>
              <a:t>successful and unsuccessful </a:t>
            </a:r>
            <a:r>
              <a:rPr lang="en-ZA" sz="2200" b="1" dirty="0" smtClean="0">
                <a:solidFill>
                  <a:srgbClr val="002060"/>
                </a:solidFill>
              </a:rPr>
              <a:t>applications and </a:t>
            </a:r>
            <a:r>
              <a:rPr lang="en-ZA" sz="2200" b="1" u="sng" dirty="0" smtClean="0">
                <a:solidFill>
                  <a:srgbClr val="002060"/>
                </a:solidFill>
              </a:rPr>
              <a:t>approve only </a:t>
            </a:r>
            <a:r>
              <a:rPr lang="en-ZA" sz="2200" b="1" dirty="0" smtClean="0">
                <a:solidFill>
                  <a:srgbClr val="002060"/>
                </a:solidFill>
              </a:rPr>
              <a:t>if school has acted in </a:t>
            </a:r>
            <a:r>
              <a:rPr lang="en-ZA" sz="2200" b="1" u="sng" dirty="0" smtClean="0">
                <a:solidFill>
                  <a:srgbClr val="002060"/>
                </a:solidFill>
              </a:rPr>
              <a:t>compliance with Legislative Prescripts. </a:t>
            </a:r>
            <a:r>
              <a:rPr lang="en-ZA" sz="2200" b="1" dirty="0" smtClean="0">
                <a:solidFill>
                  <a:srgbClr val="002060"/>
                </a:solidFill>
              </a:rPr>
              <a:t>Process to occur in consultation with Principal. District Director to intervene in event of disagreements</a:t>
            </a:r>
            <a:endParaRPr lang="en-ZA" sz="2200" b="1" dirty="0">
              <a:solidFill>
                <a:srgbClr val="002060"/>
              </a:solidFill>
            </a:endParaRPr>
          </a:p>
        </p:txBody>
      </p:sp>
      <p:pic>
        <p:nvPicPr>
          <p:cNvPr id="6" name="Picture Placeholder 5"/>
          <p:cNvPicPr>
            <a:picLocks noGrp="1"/>
          </p:cNvPicPr>
          <p:nvPr>
            <p:ph type="pic" idx="1"/>
          </p:nvPr>
        </p:nvPicPr>
        <p:blipFill>
          <a:blip r:embed="rId2"/>
          <a:srcRect l="12518" r="12518"/>
          <a:stretch>
            <a:fillRect/>
          </a:stretch>
        </p:blipFill>
        <p:spPr>
          <a:xfrm>
            <a:off x="107504" y="116632"/>
            <a:ext cx="8784976" cy="46085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9955" y="2422790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21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280" y="501317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ZA" sz="2800" dirty="0" smtClean="0">
                <a:solidFill>
                  <a:srgbClr val="002060"/>
                </a:solidFill>
              </a:rPr>
              <a:t>PLACEMENT STEP1</a:t>
            </a:r>
            <a:endParaRPr lang="en-ZA" sz="28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5877272"/>
            <a:ext cx="9036496" cy="864096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solidFill>
                  <a:srgbClr val="002060"/>
                </a:solidFill>
              </a:rPr>
              <a:t>The District Approved Waiting List will be located under Placement Step 1 for placement</a:t>
            </a:r>
            <a:endParaRPr lang="en-ZA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l="12518" r="12518"/>
          <a:stretch>
            <a:fillRect/>
          </a:stretch>
        </p:blipFill>
        <p:spPr>
          <a:xfrm>
            <a:off x="251521" y="332656"/>
            <a:ext cx="8496944" cy="4536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2529" y="2180380"/>
            <a:ext cx="648072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6876256" y="2180380"/>
            <a:ext cx="648072" cy="760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683569" y="1556794"/>
            <a:ext cx="5040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52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504056"/>
          </a:xfrm>
        </p:spPr>
        <p:txBody>
          <a:bodyPr>
            <a:noAutofit/>
          </a:bodyPr>
          <a:lstStyle/>
          <a:p>
            <a:pPr algn="ctr"/>
            <a:r>
              <a:rPr lang="en-ZA" sz="2800" dirty="0" smtClean="0">
                <a:solidFill>
                  <a:srgbClr val="002060"/>
                </a:solidFill>
              </a:rPr>
              <a:t>APPROVED WAITING LIST</a:t>
            </a:r>
            <a:endParaRPr lang="en-ZA" sz="28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00" y="5517232"/>
            <a:ext cx="8928992" cy="1490662"/>
          </a:xfrm>
        </p:spPr>
        <p:txBody>
          <a:bodyPr>
            <a:noAutofit/>
          </a:bodyPr>
          <a:lstStyle/>
          <a:p>
            <a:r>
              <a:rPr lang="en-ZA" sz="2600" b="1" dirty="0" smtClean="0">
                <a:solidFill>
                  <a:srgbClr val="002060"/>
                </a:solidFill>
              </a:rPr>
              <a:t>An accept button will be activated next to each successful  application </a:t>
            </a:r>
          </a:p>
          <a:p>
            <a:r>
              <a:rPr lang="en-ZA" sz="2600" b="1" dirty="0" smtClean="0">
                <a:solidFill>
                  <a:srgbClr val="002060"/>
                </a:solidFill>
              </a:rPr>
              <a:t>Placement can be action one-by- one or by clicking accept all</a:t>
            </a:r>
            <a:endParaRPr lang="en-ZA" sz="2600" b="1" dirty="0">
              <a:solidFill>
                <a:srgbClr val="002060"/>
              </a:solidFill>
            </a:endParaRPr>
          </a:p>
        </p:txBody>
      </p:sp>
      <p:sp>
        <p:nvSpPr>
          <p:cNvPr id="8" name="Picture Placeholder 5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pic>
        <p:nvPicPr>
          <p:cNvPr id="9" name="Picture Placeholder 8"/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12518" r="12518"/>
          <a:stretch/>
        </p:blipFill>
        <p:spPr bwMode="auto">
          <a:xfrm>
            <a:off x="331316" y="445840"/>
            <a:ext cx="8784976" cy="4464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72201" y="2348880"/>
            <a:ext cx="5040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5076057" y="2276872"/>
            <a:ext cx="504056" cy="760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94972" t="22063"/>
          <a:stretch/>
        </p:blipFill>
        <p:spPr bwMode="auto">
          <a:xfrm>
            <a:off x="8604449" y="1628800"/>
            <a:ext cx="511843" cy="3106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07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QUESTIONS: BACK - END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                             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THANK YOU</a:t>
            </a:r>
            <a:endParaRPr lang="en-ZA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owerpoint template (gpg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736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8050" y="3213557"/>
            <a:ext cx="3460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8157716" cy="427038"/>
          </a:xfrm>
        </p:spPr>
        <p:txBody>
          <a:bodyPr>
            <a:normAutofit fontScale="90000"/>
          </a:bodyPr>
          <a:lstStyle/>
          <a:p>
            <a:r>
              <a:rPr lang="en-ZA" sz="2800" b="1" dirty="0"/>
              <a:t>REVIEW OF THE ADMISSIONS ONLINE APPLICATION</a:t>
            </a:r>
            <a:endParaRPr lang="en-ZA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41376"/>
            <a:ext cx="8136904" cy="5427984"/>
          </a:xfrm>
        </p:spPr>
        <p:txBody>
          <a:bodyPr/>
          <a:lstStyle/>
          <a:p>
            <a:pPr marL="0" lvl="1" indent="0" algn="just">
              <a:buNone/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0" lvl="1" indent="0" algn="just"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To </a:t>
            </a:r>
            <a:r>
              <a:rPr lang="en-US" sz="2400" b="1" dirty="0">
                <a:solidFill>
                  <a:srgbClr val="002060"/>
                </a:solidFill>
              </a:rPr>
              <a:t>enhance the effectiveness of the Admissions Online Application System </a:t>
            </a:r>
            <a:r>
              <a:rPr lang="en-US" sz="2400" b="1" dirty="0" smtClean="0">
                <a:solidFill>
                  <a:srgbClr val="002060"/>
                </a:solidFill>
              </a:rPr>
              <a:t>the </a:t>
            </a:r>
            <a:r>
              <a:rPr lang="en-US" sz="2400" b="1" dirty="0">
                <a:solidFill>
                  <a:srgbClr val="002060"/>
                </a:solidFill>
              </a:rPr>
              <a:t>GDE </a:t>
            </a:r>
            <a:r>
              <a:rPr lang="en-US" sz="2400" b="1" dirty="0" smtClean="0">
                <a:solidFill>
                  <a:srgbClr val="002060"/>
                </a:solidFill>
              </a:rPr>
              <a:t>is working in collaboration with SITA, e-Government and the Department of Home Affairs </a:t>
            </a:r>
          </a:p>
          <a:p>
            <a:pPr marL="0" lvl="1" indent="0" algn="just">
              <a:buNone/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342900" lvl="1" indent="-342900" algn="just"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The collaboration has ensured the following: </a:t>
            </a:r>
          </a:p>
          <a:p>
            <a:pPr marL="742950" lvl="2" indent="-342900" algn="just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Functional </a:t>
            </a:r>
            <a:r>
              <a:rPr lang="en-US" b="1" dirty="0">
                <a:solidFill>
                  <a:srgbClr val="002060"/>
                </a:solidFill>
              </a:rPr>
              <a:t>Test </a:t>
            </a:r>
            <a:r>
              <a:rPr lang="en-US" b="1" dirty="0" smtClean="0">
                <a:solidFill>
                  <a:srgbClr val="002060"/>
                </a:solidFill>
              </a:rPr>
              <a:t>and Risk </a:t>
            </a:r>
            <a:r>
              <a:rPr lang="en-US" b="1" dirty="0">
                <a:solidFill>
                  <a:srgbClr val="002060"/>
                </a:solidFill>
              </a:rPr>
              <a:t>Assessment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742950" lvl="2" indent="-342900" algn="just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On site Test </a:t>
            </a:r>
            <a:r>
              <a:rPr lang="en-US" b="1" dirty="0">
                <a:solidFill>
                  <a:srgbClr val="002060"/>
                </a:solidFill>
              </a:rPr>
              <a:t>Environment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742950" lvl="2" indent="-342900" algn="just">
              <a:buFont typeface="Wingdings" pitchFamily="2" charset="2"/>
              <a:buChar char="Ø"/>
              <a:defRPr/>
            </a:pPr>
            <a:r>
              <a:rPr lang="en-ZA" b="1" dirty="0" smtClean="0">
                <a:solidFill>
                  <a:srgbClr val="002060"/>
                </a:solidFill>
              </a:rPr>
              <a:t>Process to verify  </a:t>
            </a:r>
            <a:r>
              <a:rPr lang="en-ZA" b="1" dirty="0">
                <a:solidFill>
                  <a:srgbClr val="002060"/>
                </a:solidFill>
              </a:rPr>
              <a:t>Identity Numbers of all South African  </a:t>
            </a:r>
            <a:r>
              <a:rPr lang="en-ZA" b="1" dirty="0" smtClean="0">
                <a:solidFill>
                  <a:srgbClr val="002060"/>
                </a:solidFill>
              </a:rPr>
              <a:t>Citizens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n-ZA" sz="2400" dirty="0">
              <a:latin typeface="Arial" pitchFamily="34" charset="0"/>
              <a:cs typeface="Arial" pitchFamily="34" charset="0"/>
            </a:endParaRPr>
          </a:p>
          <a:p>
            <a:pPr marL="400050" lvl="2" indent="0">
              <a:buNone/>
            </a:pPr>
            <a:endParaRPr lang="en-ZA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None/>
            </a:pPr>
            <a:endParaRPr lang="en-Z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Admissions Advocacy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46312"/>
            <a:ext cx="8316416" cy="558924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The HOD </a:t>
            </a:r>
            <a:r>
              <a:rPr lang="en-US" sz="2800" b="1" dirty="0" smtClean="0">
                <a:solidFill>
                  <a:srgbClr val="002060"/>
                </a:solidFill>
              </a:rPr>
              <a:t>has</a:t>
            </a:r>
            <a:r>
              <a:rPr lang="en-US" sz="2800" b="1" dirty="0" smtClean="0">
                <a:solidFill>
                  <a:srgbClr val="002060"/>
                </a:solidFill>
              </a:rPr>
              <a:t> pronounced </a:t>
            </a:r>
            <a:r>
              <a:rPr lang="en-US" sz="2800" b="1" dirty="0" smtClean="0">
                <a:solidFill>
                  <a:srgbClr val="002060"/>
                </a:solidFill>
              </a:rPr>
              <a:t>the Opening of the Admissions Application Period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Admissions Advocacy will </a:t>
            </a:r>
            <a:r>
              <a:rPr lang="en-US" sz="2800" b="1" dirty="0">
                <a:solidFill>
                  <a:srgbClr val="002060"/>
                </a:solidFill>
              </a:rPr>
              <a:t>be significantly enhanced and accelerated </a:t>
            </a:r>
            <a:r>
              <a:rPr lang="en-US" sz="2800" b="1" dirty="0" smtClean="0">
                <a:solidFill>
                  <a:srgbClr val="002060"/>
                </a:solidFill>
              </a:rPr>
              <a:t>during each period </a:t>
            </a:r>
            <a:r>
              <a:rPr lang="en-US" sz="2800" b="1" dirty="0">
                <a:solidFill>
                  <a:srgbClr val="002060"/>
                </a:solidFill>
              </a:rPr>
              <a:t>of </a:t>
            </a:r>
            <a:r>
              <a:rPr lang="en-US" sz="2800" b="1" dirty="0" smtClean="0">
                <a:solidFill>
                  <a:srgbClr val="002060"/>
                </a:solidFill>
              </a:rPr>
              <a:t>Admissions (Application and Placement)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Each school needs to conduct additional localised advocacy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Principals are urged to raise awareness to parents with Grade 7 learners about the need to apply online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Grade R sites must communicate with parents the </a:t>
            </a:r>
            <a:r>
              <a:rPr lang="en-US" sz="2800" b="1" dirty="0">
                <a:solidFill>
                  <a:srgbClr val="002060"/>
                </a:solidFill>
              </a:rPr>
              <a:t>Application </a:t>
            </a:r>
            <a:r>
              <a:rPr lang="en-US" sz="2800" b="1" dirty="0" smtClean="0">
                <a:solidFill>
                  <a:srgbClr val="002060"/>
                </a:solidFill>
              </a:rPr>
              <a:t>Period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08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LEGISLATIVE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876"/>
            <a:ext cx="8316416" cy="5445124"/>
          </a:xfrm>
        </p:spPr>
        <p:txBody>
          <a:bodyPr>
            <a:normAutofit lnSpcReduction="10000"/>
          </a:bodyPr>
          <a:lstStyle/>
          <a:p>
            <a:pPr algn="just"/>
            <a:r>
              <a:rPr lang="en-ZA" sz="2500" b="1" dirty="0"/>
              <a:t>In terms of Section 9 of </a:t>
            </a:r>
            <a:r>
              <a:rPr lang="en-ZA" sz="2500" b="1" dirty="0" err="1"/>
              <a:t>NEPA</a:t>
            </a:r>
            <a:r>
              <a:rPr lang="en-ZA" sz="2500" b="1" dirty="0"/>
              <a:t> the Admission Policy of a Public School and the administration of admissions by an Education Department must not unfairly discriminate in any way against an applicant for admission. </a:t>
            </a:r>
            <a:endParaRPr lang="en-ZA" sz="2500" b="1" dirty="0" smtClean="0"/>
          </a:p>
          <a:p>
            <a:pPr algn="just"/>
            <a:r>
              <a:rPr lang="en-ZA" sz="2500" b="1" dirty="0" smtClean="0"/>
              <a:t>Section </a:t>
            </a:r>
            <a:r>
              <a:rPr lang="en-ZA" sz="2500" b="1" dirty="0"/>
              <a:t>34 </a:t>
            </a:r>
            <a:r>
              <a:rPr lang="en-ZA" sz="2500" b="1" dirty="0" smtClean="0"/>
              <a:t>of </a:t>
            </a:r>
            <a:r>
              <a:rPr lang="en-ZA" sz="2500" b="1" dirty="0" err="1" smtClean="0"/>
              <a:t>NEPA</a:t>
            </a:r>
            <a:r>
              <a:rPr lang="en-ZA" sz="2500" b="1" dirty="0" smtClean="0"/>
              <a:t> provides </a:t>
            </a:r>
            <a:r>
              <a:rPr lang="en-ZA" sz="2500" b="1" dirty="0"/>
              <a:t>the preference order of admissions as: </a:t>
            </a:r>
            <a:endParaRPr lang="en-US" sz="2500" dirty="0"/>
          </a:p>
          <a:p>
            <a:pPr marL="0" lvl="0" indent="0">
              <a:buNone/>
            </a:pPr>
            <a:r>
              <a:rPr lang="en-ZA" sz="2400" b="1" dirty="0" smtClean="0"/>
              <a:t>	(</a:t>
            </a:r>
            <a:r>
              <a:rPr lang="en-ZA" sz="2000" b="1" dirty="0" err="1" smtClean="0"/>
              <a:t>i</a:t>
            </a:r>
            <a:r>
              <a:rPr lang="en-ZA" sz="2400" b="1" dirty="0" smtClean="0"/>
              <a:t>)	</a:t>
            </a:r>
            <a:r>
              <a:rPr lang="en-ZA" sz="2500" b="1" dirty="0" smtClean="0"/>
              <a:t>Learners </a:t>
            </a:r>
            <a:r>
              <a:rPr lang="en-ZA" sz="2500" b="1" dirty="0"/>
              <a:t>whose parents live in the feeder area in their </a:t>
            </a:r>
            <a:r>
              <a:rPr lang="en-ZA" sz="2500" b="1" dirty="0" smtClean="0"/>
              <a:t>		own </a:t>
            </a:r>
            <a:r>
              <a:rPr lang="en-ZA" sz="2500" b="1" dirty="0"/>
              <a:t>or employers’ </a:t>
            </a:r>
            <a:r>
              <a:rPr lang="en-ZA" sz="2500" b="1" dirty="0" smtClean="0"/>
              <a:t>domicile</a:t>
            </a:r>
            <a:endParaRPr lang="en-US" sz="2500" dirty="0" smtClean="0"/>
          </a:p>
          <a:p>
            <a:pPr marL="400050" lvl="1" indent="0">
              <a:buNone/>
            </a:pPr>
            <a:r>
              <a:rPr lang="en-ZA" sz="2300" b="1" dirty="0" smtClean="0"/>
              <a:t>(ii</a:t>
            </a:r>
            <a:r>
              <a:rPr lang="en-ZA" sz="2300" b="1" dirty="0"/>
              <a:t>)   Learners whose parents work address is in the feeder area</a:t>
            </a:r>
            <a:endParaRPr lang="en-US" sz="2300" dirty="0"/>
          </a:p>
          <a:p>
            <a:r>
              <a:rPr lang="en-ZA" sz="2700" b="1" dirty="0"/>
              <a:t> </a:t>
            </a:r>
            <a:r>
              <a:rPr lang="en-ZA" sz="2500" b="1" dirty="0" smtClean="0"/>
              <a:t>The </a:t>
            </a:r>
            <a:r>
              <a:rPr lang="en-ZA" sz="2500" b="1" dirty="0"/>
              <a:t>Provincial Admissions Regulations, General Notice No. 4138 of 2001 provides that the learner whose parents </a:t>
            </a:r>
            <a:r>
              <a:rPr lang="en-ZA" sz="2500" b="1" u="sng" dirty="0"/>
              <a:t>live or work in the area </a:t>
            </a:r>
            <a:r>
              <a:rPr lang="en-ZA" sz="2500" b="1" dirty="0"/>
              <a:t>must apply to a </a:t>
            </a:r>
            <a:r>
              <a:rPr lang="en-ZA" sz="2500" b="1" u="sng" dirty="0"/>
              <a:t>school </a:t>
            </a:r>
            <a:r>
              <a:rPr lang="en-ZA" sz="2500" b="1" u="sng" dirty="0" smtClean="0"/>
              <a:t>closest </a:t>
            </a:r>
            <a:r>
              <a:rPr lang="en-ZA" sz="2500" b="1" u="sng" dirty="0"/>
              <a:t>to the address</a:t>
            </a:r>
            <a:r>
              <a:rPr lang="en-ZA" sz="2500" b="1" dirty="0"/>
              <a:t> or apply to a </a:t>
            </a:r>
            <a:r>
              <a:rPr lang="en-ZA" sz="2500" b="1" u="sng" dirty="0"/>
              <a:t>school where the learner has a sibling</a:t>
            </a:r>
            <a:endParaRPr lang="en-US" sz="2500" u="sng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40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FRONT – END  (used by APPLICANTS)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sz="2800" b="1" dirty="0" smtClean="0"/>
              <a:t>APPLICATION PROCESS </a:t>
            </a:r>
            <a:endParaRPr lang="en-US" sz="2800" dirty="0" smtClean="0"/>
          </a:p>
          <a:p>
            <a:r>
              <a:rPr lang="en-ZA" sz="2400" b="1" dirty="0" smtClean="0"/>
              <a:t>Parents </a:t>
            </a:r>
            <a:r>
              <a:rPr lang="en-ZA" sz="2400" b="1" dirty="0"/>
              <a:t>access the web address: http://</a:t>
            </a:r>
            <a:r>
              <a:rPr lang="en-ZA" sz="2400" b="1" u="sng" dirty="0">
                <a:hlinkClick r:id="rId2"/>
              </a:rPr>
              <a:t>www.gdeadmissions.gov.za</a:t>
            </a:r>
            <a:r>
              <a:rPr lang="en-ZA" sz="2400" b="1" dirty="0"/>
              <a:t> or (www.gautengadmissions.gov.za) to be on the “Welcome to Admissions Online Application for 2018” </a:t>
            </a:r>
            <a:r>
              <a:rPr lang="en-ZA" sz="2400" b="1" dirty="0" smtClean="0"/>
              <a:t>page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8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Powerpoint template (gpg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36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34142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ZA" altLang="en-US" sz="3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ZA" altLang="en-US" sz="3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altLang="en-US" sz="3200" dirty="0">
              <a:solidFill>
                <a:schemeClr val="bg1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Picture 6" descr="HomePage.png"/>
          <p:cNvPicPr>
            <a:picLocks noChangeAspect="1"/>
          </p:cNvPicPr>
          <p:nvPr/>
        </p:nvPicPr>
        <p:blipFill>
          <a:blip r:embed="rId3">
            <a:alphaModFix/>
          </a:blip>
          <a:srcRect t="14412" b="8887"/>
          <a:stretch>
            <a:fillRect/>
          </a:stretch>
        </p:blipFill>
        <p:spPr>
          <a:xfrm>
            <a:off x="304801" y="1113135"/>
            <a:ext cx="8441674" cy="363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0641" y="559881"/>
            <a:ext cx="89801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ONLINE ADMISSIONS: A STEP-BY-STEP GUIDE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899" y="4760699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06 April 2017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/>
              <a:t>Introduction – HOME PAGE</a:t>
            </a:r>
            <a:endParaRPr lang="en-US" b="1" cap="all" dirty="0"/>
          </a:p>
        </p:txBody>
      </p:sp>
      <p:pic>
        <p:nvPicPr>
          <p:cNvPr id="6" name="Picture 5" descr="SelectLanguage.png"/>
          <p:cNvPicPr>
            <a:picLocks noChangeAspect="1"/>
          </p:cNvPicPr>
          <p:nvPr/>
        </p:nvPicPr>
        <p:blipFill>
          <a:blip r:embed="rId2"/>
          <a:srcRect t="7837" b="12235"/>
          <a:stretch>
            <a:fillRect/>
          </a:stretch>
        </p:blipFill>
        <p:spPr>
          <a:xfrm>
            <a:off x="0" y="1358900"/>
            <a:ext cx="9144000" cy="3924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5283200"/>
            <a:ext cx="8978900" cy="1358900"/>
          </a:xfrm>
        </p:spPr>
        <p:txBody>
          <a:bodyPr>
            <a:normAutofit/>
          </a:bodyPr>
          <a:lstStyle/>
          <a:p>
            <a:r>
              <a:rPr lang="en-ZA" sz="1800" dirty="0" smtClean="0">
                <a:latin typeface="Arial"/>
                <a:cs typeface="Arial"/>
              </a:rPr>
              <a:t>You are advised to read all the information on the welcome page and click on the hyperlink for the Terms and </a:t>
            </a:r>
            <a:r>
              <a:rPr lang="en-ZA" sz="1800" dirty="0">
                <a:latin typeface="Arial"/>
                <a:cs typeface="Arial"/>
              </a:rPr>
              <a:t>C</a:t>
            </a:r>
            <a:r>
              <a:rPr lang="en-ZA" sz="1800" dirty="0" smtClean="0">
                <a:latin typeface="Arial"/>
                <a:cs typeface="Arial"/>
              </a:rPr>
              <a:t>onditions. </a:t>
            </a:r>
          </a:p>
          <a:p>
            <a:r>
              <a:rPr lang="en-ZA" sz="1800" dirty="0" smtClean="0">
                <a:latin typeface="Arial"/>
                <a:cs typeface="Arial"/>
              </a:rPr>
              <a:t>Apply using one of the languages provided</a:t>
            </a:r>
            <a:endParaRPr lang="en-GB" sz="1800" dirty="0" smtClean="0">
              <a:latin typeface="Arial"/>
              <a:cs typeface="Arial"/>
            </a:endParaRPr>
          </a:p>
          <a:p>
            <a:r>
              <a:rPr lang="en-ZA" sz="1800" dirty="0" smtClean="0">
                <a:latin typeface="Arial"/>
                <a:cs typeface="Arial"/>
              </a:rPr>
              <a:t>Click on </a:t>
            </a:r>
            <a:r>
              <a:rPr lang="en-ZA" sz="1800" b="1" dirty="0" smtClean="0">
                <a:latin typeface="Arial"/>
                <a:cs typeface="Arial"/>
              </a:rPr>
              <a:t>apply for 2018</a:t>
            </a:r>
            <a:r>
              <a:rPr lang="en-ZA" sz="1800" dirty="0" smtClean="0">
                <a:latin typeface="Arial"/>
                <a:cs typeface="Arial"/>
              </a:rPr>
              <a:t> to begin the application process</a:t>
            </a:r>
            <a:endParaRPr lang="en-GB" sz="1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4803</TotalTime>
  <Words>1571</Words>
  <Application>Microsoft Office PowerPoint</Application>
  <PresentationFormat>On-screen Show (4:3)</PresentationFormat>
  <Paragraphs>147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BACKGROUND</vt:lpstr>
      <vt:lpstr>REVIEW OF THE ADMISSIONS ONLINE APPLICATION</vt:lpstr>
      <vt:lpstr>REVIEW OF THE ADMISSIONS ONLINE APPLICATION</vt:lpstr>
      <vt:lpstr>Admissions Advocacy</vt:lpstr>
      <vt:lpstr>LEGISLATIVE FRAMEWORK</vt:lpstr>
      <vt:lpstr>FRONT – END  (used by APPLICANTS)</vt:lpstr>
      <vt:lpstr> </vt:lpstr>
      <vt:lpstr>Introduction – HOME PAGE</vt:lpstr>
      <vt:lpstr>TERMS AND CONDITIONS</vt:lpstr>
      <vt:lpstr>STEP 1 – ENTER PARENT DETAILS</vt:lpstr>
      <vt:lpstr>Step 2 – Enter Learner Information</vt:lpstr>
      <vt:lpstr>ENTER LEARNER DETAILS</vt:lpstr>
      <vt:lpstr>STEP 3 – SELECTING A SCHOOL</vt:lpstr>
      <vt:lpstr>STEP 3 – SELECTING A SCHOOL</vt:lpstr>
      <vt:lpstr>MY APPLICATIONS</vt:lpstr>
      <vt:lpstr>ADD SIBLING</vt:lpstr>
      <vt:lpstr>REGISTER SIBLING</vt:lpstr>
      <vt:lpstr>APPLY FOR EXISTING LEARNER</vt:lpstr>
      <vt:lpstr>DELETED APPLICATION</vt:lpstr>
      <vt:lpstr>(UNREGISTERED) ADDRESS</vt:lpstr>
      <vt:lpstr>WAITING LIST B</vt:lpstr>
      <vt:lpstr>QUESTIONS – FRONT END</vt:lpstr>
      <vt:lpstr>SCHOOL BACKEND MEDIATION</vt:lpstr>
      <vt:lpstr>SCHOOL VIEW</vt:lpstr>
      <vt:lpstr>LIST OF APPLICATIONS</vt:lpstr>
      <vt:lpstr>TRACK APPLICATION</vt:lpstr>
      <vt:lpstr>DOCUMENTS VERIFICATION</vt:lpstr>
      <vt:lpstr>WAITING LIST – STEP 1</vt:lpstr>
      <vt:lpstr>WAITING LIST – STEP 2</vt:lpstr>
      <vt:lpstr>WAITING LIST –STEP 2</vt:lpstr>
      <vt:lpstr>PLACEMENT STEP1</vt:lpstr>
      <vt:lpstr>APPROVED WAITING LIST</vt:lpstr>
      <vt:lpstr>QUESTIONS: BACK - END</vt:lpstr>
      <vt:lpstr>PowerPoint Presentation</vt:lpstr>
    </vt:vector>
  </TitlesOfParts>
  <Company>Office of the Premier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Noble Mufhandu</dc:creator>
  <cp:lastModifiedBy>Mahlodi Mokgehle (GPEDU)</cp:lastModifiedBy>
  <cp:revision>341</cp:revision>
  <cp:lastPrinted>2014-07-09T11:45:54Z</cp:lastPrinted>
  <dcterms:created xsi:type="dcterms:W3CDTF">2017-04-07T11:20:01Z</dcterms:created>
  <dcterms:modified xsi:type="dcterms:W3CDTF">2017-04-20T07:54:28Z</dcterms:modified>
</cp:coreProperties>
</file>